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4"/>
    <p:sldMasterId id="214748374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Lst>
  <p:sldSz cy="5143500" cx="9144000"/>
  <p:notesSz cx="6858000" cy="9144000"/>
  <p:embeddedFontLst>
    <p:embeddedFont>
      <p:font typeface="Roboto Thin"/>
      <p:regular r:id="rId85"/>
      <p:bold r:id="rId86"/>
      <p:italic r:id="rId87"/>
      <p:boldItalic r:id="rId88"/>
    </p:embeddedFont>
    <p:embeddedFont>
      <p:font typeface="Roboto Medium"/>
      <p:regular r:id="rId89"/>
      <p:bold r:id="rId90"/>
      <p:italic r:id="rId91"/>
      <p:boldItalic r:id="rId92"/>
    </p:embeddedFont>
    <p:embeddedFont>
      <p:font typeface="Roboto"/>
      <p:regular r:id="rId93"/>
      <p:bold r:id="rId94"/>
      <p:italic r:id="rId95"/>
      <p:boldItalic r:id="rId96"/>
    </p:embeddedFont>
    <p:embeddedFont>
      <p:font typeface="Roboto Mono Light"/>
      <p:regular r:id="rId97"/>
      <p:bold r:id="rId98"/>
      <p:italic r:id="rId99"/>
      <p:boldItalic r:id="rId100"/>
    </p:embeddedFont>
    <p:embeddedFont>
      <p:font typeface="Roboto Light"/>
      <p:regular r:id="rId101"/>
      <p:bold r:id="rId102"/>
      <p:italic r:id="rId103"/>
      <p:boldItalic r:id="rId104"/>
    </p:embeddedFont>
    <p:embeddedFont>
      <p:font typeface="Roboto Mono"/>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16FFC68-3A1C-476C-BFE6-7662BE920B92}">
  <a:tblStyle styleId="{216FFC68-3A1C-476C-BFE6-7662BE920B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Mono-italic.fntdata"/><Relationship Id="rId106" Type="http://schemas.openxmlformats.org/officeDocument/2006/relationships/font" Target="fonts/RobotoMono-bold.fntdata"/><Relationship Id="rId105" Type="http://schemas.openxmlformats.org/officeDocument/2006/relationships/font" Target="fonts/RobotoMono-regular.fntdata"/><Relationship Id="rId104" Type="http://schemas.openxmlformats.org/officeDocument/2006/relationships/font" Target="fonts/RobotoLight-boldItalic.fntdata"/><Relationship Id="rId108" Type="http://schemas.openxmlformats.org/officeDocument/2006/relationships/font" Target="fonts/RobotoMono-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Light-italic.fntdata"/><Relationship Id="rId102" Type="http://schemas.openxmlformats.org/officeDocument/2006/relationships/font" Target="fonts/RobotoLight-bold.fntdata"/><Relationship Id="rId101" Type="http://schemas.openxmlformats.org/officeDocument/2006/relationships/font" Target="fonts/RobotoLight-regular.fntdata"/><Relationship Id="rId100" Type="http://schemas.openxmlformats.org/officeDocument/2006/relationships/font" Target="fonts/RobotoMonoLigh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italic.fntdata"/><Relationship Id="rId94" Type="http://schemas.openxmlformats.org/officeDocument/2006/relationships/font" Target="fonts/Roboto-bold.fntdata"/><Relationship Id="rId97" Type="http://schemas.openxmlformats.org/officeDocument/2006/relationships/font" Target="fonts/RobotoMonoLight-regular.fntdata"/><Relationship Id="rId96" Type="http://schemas.openxmlformats.org/officeDocument/2006/relationships/font" Target="fonts/Roboto-boldItalic.fntdata"/><Relationship Id="rId11" Type="http://schemas.openxmlformats.org/officeDocument/2006/relationships/slide" Target="slides/slide5.xml"/><Relationship Id="rId99" Type="http://schemas.openxmlformats.org/officeDocument/2006/relationships/font" Target="fonts/RobotoMonoLight-italic.fntdata"/><Relationship Id="rId10" Type="http://schemas.openxmlformats.org/officeDocument/2006/relationships/slide" Target="slides/slide4.xml"/><Relationship Id="rId98" Type="http://schemas.openxmlformats.org/officeDocument/2006/relationships/font" Target="fonts/RobotoMonoLight-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Medium-italic.fntdata"/><Relationship Id="rId90" Type="http://schemas.openxmlformats.org/officeDocument/2006/relationships/font" Target="fonts/RobotoMedium-bold.fntdata"/><Relationship Id="rId93" Type="http://schemas.openxmlformats.org/officeDocument/2006/relationships/font" Target="fonts/Roboto-regular.fntdata"/><Relationship Id="rId92" Type="http://schemas.openxmlformats.org/officeDocument/2006/relationships/font" Target="fonts/RobotoMedium-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RobotoThin-bold.fntdata"/><Relationship Id="rId85" Type="http://schemas.openxmlformats.org/officeDocument/2006/relationships/font" Target="fonts/RobotoThin-regular.fntdata"/><Relationship Id="rId88" Type="http://schemas.openxmlformats.org/officeDocument/2006/relationships/font" Target="fonts/RobotoThin-boldItalic.fntdata"/><Relationship Id="rId87" Type="http://schemas.openxmlformats.org/officeDocument/2006/relationships/font" Target="fonts/RobotoThin-italic.fntdata"/><Relationship Id="rId89" Type="http://schemas.openxmlformats.org/officeDocument/2006/relationships/font" Target="fonts/RobotoMedium-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6" name="Shape 2106"/>
        <p:cNvGrpSpPr/>
        <p:nvPr/>
      </p:nvGrpSpPr>
      <p:grpSpPr>
        <a:xfrm>
          <a:off x="0" y="0"/>
          <a:ext cx="0" cy="0"/>
          <a:chOff x="0" y="0"/>
          <a:chExt cx="0" cy="0"/>
        </a:xfrm>
      </p:grpSpPr>
      <p:sp>
        <p:nvSpPr>
          <p:cNvPr id="2107" name="Google Shape;2107;g598e1cc8d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598e1cc8d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This search can be used to analyze a request header. The User-agent Header contains the application type, operating system, software vendor or software version of the requesting software user agent. We are conducting the investigation on all www hosts.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6" name="Shape 2116"/>
        <p:cNvGrpSpPr/>
        <p:nvPr/>
      </p:nvGrpSpPr>
      <p:grpSpPr>
        <a:xfrm>
          <a:off x="0" y="0"/>
          <a:ext cx="0" cy="0"/>
          <a:chOff x="0" y="0"/>
          <a:chExt cx="0" cy="0"/>
        </a:xfrm>
      </p:grpSpPr>
      <p:sp>
        <p:nvSpPr>
          <p:cNvPr id="2117" name="Google Shape;2117;g598e1cc8d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598e1cc8d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5" name="Shape 2125"/>
        <p:cNvGrpSpPr/>
        <p:nvPr/>
      </p:nvGrpSpPr>
      <p:grpSpPr>
        <a:xfrm>
          <a:off x="0" y="0"/>
          <a:ext cx="0" cy="0"/>
          <a:chOff x="0" y="0"/>
          <a:chExt cx="0" cy="0"/>
        </a:xfrm>
      </p:grpSpPr>
      <p:sp>
        <p:nvSpPr>
          <p:cNvPr id="2126" name="Google Shape;2126;g598e1cc8d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598e1cc8d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g529ced8e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529ced8e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3" name="Shape 2143"/>
        <p:cNvGrpSpPr/>
        <p:nvPr/>
      </p:nvGrpSpPr>
      <p:grpSpPr>
        <a:xfrm>
          <a:off x="0" y="0"/>
          <a:ext cx="0" cy="0"/>
          <a:chOff x="0" y="0"/>
          <a:chExt cx="0" cy="0"/>
        </a:xfrm>
      </p:grpSpPr>
      <p:sp>
        <p:nvSpPr>
          <p:cNvPr id="2144" name="Google Shape;2144;g598e1cc8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598e1cc8d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0" name="Shape 2150"/>
        <p:cNvGrpSpPr/>
        <p:nvPr/>
      </p:nvGrpSpPr>
      <p:grpSpPr>
        <a:xfrm>
          <a:off x="0" y="0"/>
          <a:ext cx="0" cy="0"/>
          <a:chOff x="0" y="0"/>
          <a:chExt cx="0" cy="0"/>
        </a:xfrm>
      </p:grpSpPr>
      <p:sp>
        <p:nvSpPr>
          <p:cNvPr id="2151" name="Google Shape;2151;g598e1cc8d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598e1cc8d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9" name="Shape 2159"/>
        <p:cNvGrpSpPr/>
        <p:nvPr/>
      </p:nvGrpSpPr>
      <p:grpSpPr>
        <a:xfrm>
          <a:off x="0" y="0"/>
          <a:ext cx="0" cy="0"/>
          <a:chOff x="0" y="0"/>
          <a:chExt cx="0" cy="0"/>
        </a:xfrm>
      </p:grpSpPr>
      <p:sp>
        <p:nvSpPr>
          <p:cNvPr id="2160" name="Google Shape;2160;g598e1cc8d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598e1cc8d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8" name="Shape 2168"/>
        <p:cNvGrpSpPr/>
        <p:nvPr/>
      </p:nvGrpSpPr>
      <p:grpSpPr>
        <a:xfrm>
          <a:off x="0" y="0"/>
          <a:ext cx="0" cy="0"/>
          <a:chOff x="0" y="0"/>
          <a:chExt cx="0" cy="0"/>
        </a:xfrm>
      </p:grpSpPr>
      <p:sp>
        <p:nvSpPr>
          <p:cNvPr id="2169" name="Google Shape;2169;g598e1cc8d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598e1cc8d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7" name="Shape 2177"/>
        <p:cNvGrpSpPr/>
        <p:nvPr/>
      </p:nvGrpSpPr>
      <p:grpSpPr>
        <a:xfrm>
          <a:off x="0" y="0"/>
          <a:ext cx="0" cy="0"/>
          <a:chOff x="0" y="0"/>
          <a:chExt cx="0" cy="0"/>
        </a:xfrm>
      </p:grpSpPr>
      <p:sp>
        <p:nvSpPr>
          <p:cNvPr id="2178" name="Google Shape;2178;g4d29846fc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4d29846fc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6" name="Shape 2186"/>
        <p:cNvGrpSpPr/>
        <p:nvPr/>
      </p:nvGrpSpPr>
      <p:grpSpPr>
        <a:xfrm>
          <a:off x="0" y="0"/>
          <a:ext cx="0" cy="0"/>
          <a:chOff x="0" y="0"/>
          <a:chExt cx="0" cy="0"/>
        </a:xfrm>
      </p:grpSpPr>
      <p:sp>
        <p:nvSpPr>
          <p:cNvPr id="2187" name="Google Shape;2187;g5670706f2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5670706f2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6" name="Shape 2216"/>
        <p:cNvGrpSpPr/>
        <p:nvPr/>
      </p:nvGrpSpPr>
      <p:grpSpPr>
        <a:xfrm>
          <a:off x="0" y="0"/>
          <a:ext cx="0" cy="0"/>
          <a:chOff x="0" y="0"/>
          <a:chExt cx="0" cy="0"/>
        </a:xfrm>
      </p:grpSpPr>
      <p:sp>
        <p:nvSpPr>
          <p:cNvPr id="2217" name="Google Shape;2217;g598e1cc8d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598e1cc8d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4" name="Shape 2224"/>
        <p:cNvGrpSpPr/>
        <p:nvPr/>
      </p:nvGrpSpPr>
      <p:grpSpPr>
        <a:xfrm>
          <a:off x="0" y="0"/>
          <a:ext cx="0" cy="0"/>
          <a:chOff x="0" y="0"/>
          <a:chExt cx="0" cy="0"/>
        </a:xfrm>
      </p:grpSpPr>
      <p:sp>
        <p:nvSpPr>
          <p:cNvPr id="2225" name="Google Shape;2225;g4d29846fc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4d29846fc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2" name="Shape 2232"/>
        <p:cNvGrpSpPr/>
        <p:nvPr/>
      </p:nvGrpSpPr>
      <p:grpSpPr>
        <a:xfrm>
          <a:off x="0" y="0"/>
          <a:ext cx="0" cy="0"/>
          <a:chOff x="0" y="0"/>
          <a:chExt cx="0" cy="0"/>
        </a:xfrm>
      </p:grpSpPr>
      <p:sp>
        <p:nvSpPr>
          <p:cNvPr id="2233" name="Google Shape;2233;g4d29846fc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4d29846fc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9" name="Shape 2239"/>
        <p:cNvGrpSpPr/>
        <p:nvPr/>
      </p:nvGrpSpPr>
      <p:grpSpPr>
        <a:xfrm>
          <a:off x="0" y="0"/>
          <a:ext cx="0" cy="0"/>
          <a:chOff x="0" y="0"/>
          <a:chExt cx="0" cy="0"/>
        </a:xfrm>
      </p:grpSpPr>
      <p:sp>
        <p:nvSpPr>
          <p:cNvPr id="2240" name="Google Shape;2240;g598e1cc8d2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598e1cc8d2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7" name="Shape 2247"/>
        <p:cNvGrpSpPr/>
        <p:nvPr/>
      </p:nvGrpSpPr>
      <p:grpSpPr>
        <a:xfrm>
          <a:off x="0" y="0"/>
          <a:ext cx="0" cy="0"/>
          <a:chOff x="0" y="0"/>
          <a:chExt cx="0" cy="0"/>
        </a:xfrm>
      </p:grpSpPr>
      <p:sp>
        <p:nvSpPr>
          <p:cNvPr id="2248" name="Google Shape;2248;g598e1cc8d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598e1cc8d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6" name="Shape 2256"/>
        <p:cNvGrpSpPr/>
        <p:nvPr/>
      </p:nvGrpSpPr>
      <p:grpSpPr>
        <a:xfrm>
          <a:off x="0" y="0"/>
          <a:ext cx="0" cy="0"/>
          <a:chOff x="0" y="0"/>
          <a:chExt cx="0" cy="0"/>
        </a:xfrm>
      </p:grpSpPr>
      <p:sp>
        <p:nvSpPr>
          <p:cNvPr id="2257" name="Google Shape;2257;g598e1cc8d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598e1cc8d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598e1cc8d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598e1cc8d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4" name="Shape 2274"/>
        <p:cNvGrpSpPr/>
        <p:nvPr/>
      </p:nvGrpSpPr>
      <p:grpSpPr>
        <a:xfrm>
          <a:off x="0" y="0"/>
          <a:ext cx="0" cy="0"/>
          <a:chOff x="0" y="0"/>
          <a:chExt cx="0" cy="0"/>
        </a:xfrm>
      </p:grpSpPr>
      <p:sp>
        <p:nvSpPr>
          <p:cNvPr id="2275" name="Google Shape;2275;g598e1cc8d2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6" name="Google Shape;2276;g598e1cc8d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3" name="Shape 2283"/>
        <p:cNvGrpSpPr/>
        <p:nvPr/>
      </p:nvGrpSpPr>
      <p:grpSpPr>
        <a:xfrm>
          <a:off x="0" y="0"/>
          <a:ext cx="0" cy="0"/>
          <a:chOff x="0" y="0"/>
          <a:chExt cx="0" cy="0"/>
        </a:xfrm>
      </p:grpSpPr>
      <p:sp>
        <p:nvSpPr>
          <p:cNvPr id="2284" name="Google Shape;2284;g598e1cc8d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598e1cc8d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2" name="Shape 2292"/>
        <p:cNvGrpSpPr/>
        <p:nvPr/>
      </p:nvGrpSpPr>
      <p:grpSpPr>
        <a:xfrm>
          <a:off x="0" y="0"/>
          <a:ext cx="0" cy="0"/>
          <a:chOff x="0" y="0"/>
          <a:chExt cx="0" cy="0"/>
        </a:xfrm>
      </p:grpSpPr>
      <p:sp>
        <p:nvSpPr>
          <p:cNvPr id="2293" name="Google Shape;2293;g59ac86068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59ac86068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Google Shape;2045;g4d29846f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4d29846f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1" name="Shape 2301"/>
        <p:cNvGrpSpPr/>
        <p:nvPr/>
      </p:nvGrpSpPr>
      <p:grpSpPr>
        <a:xfrm>
          <a:off x="0" y="0"/>
          <a:ext cx="0" cy="0"/>
          <a:chOff x="0" y="0"/>
          <a:chExt cx="0" cy="0"/>
        </a:xfrm>
      </p:grpSpPr>
      <p:sp>
        <p:nvSpPr>
          <p:cNvPr id="2302" name="Google Shape;2302;g59ac86068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59ac86068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9" name="Shape 2309"/>
        <p:cNvGrpSpPr/>
        <p:nvPr/>
      </p:nvGrpSpPr>
      <p:grpSpPr>
        <a:xfrm>
          <a:off x="0" y="0"/>
          <a:ext cx="0" cy="0"/>
          <a:chOff x="0" y="0"/>
          <a:chExt cx="0" cy="0"/>
        </a:xfrm>
      </p:grpSpPr>
      <p:sp>
        <p:nvSpPr>
          <p:cNvPr id="2310" name="Google Shape;2310;g59ac860681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59ac860681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8" name="Shape 2318"/>
        <p:cNvGrpSpPr/>
        <p:nvPr/>
      </p:nvGrpSpPr>
      <p:grpSpPr>
        <a:xfrm>
          <a:off x="0" y="0"/>
          <a:ext cx="0" cy="0"/>
          <a:chOff x="0" y="0"/>
          <a:chExt cx="0" cy="0"/>
        </a:xfrm>
      </p:grpSpPr>
      <p:sp>
        <p:nvSpPr>
          <p:cNvPr id="2319" name="Google Shape;2319;g59ac86068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59ac86068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7" name="Shape 2327"/>
        <p:cNvGrpSpPr/>
        <p:nvPr/>
      </p:nvGrpSpPr>
      <p:grpSpPr>
        <a:xfrm>
          <a:off x="0" y="0"/>
          <a:ext cx="0" cy="0"/>
          <a:chOff x="0" y="0"/>
          <a:chExt cx="0" cy="0"/>
        </a:xfrm>
      </p:grpSpPr>
      <p:sp>
        <p:nvSpPr>
          <p:cNvPr id="2328" name="Google Shape;2328;g59ac860681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59ac860681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6" name="Shape 2336"/>
        <p:cNvGrpSpPr/>
        <p:nvPr/>
      </p:nvGrpSpPr>
      <p:grpSpPr>
        <a:xfrm>
          <a:off x="0" y="0"/>
          <a:ext cx="0" cy="0"/>
          <a:chOff x="0" y="0"/>
          <a:chExt cx="0" cy="0"/>
        </a:xfrm>
      </p:grpSpPr>
      <p:sp>
        <p:nvSpPr>
          <p:cNvPr id="2337" name="Google Shape;2337;g59ac860681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59ac860681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5" name="Shape 2345"/>
        <p:cNvGrpSpPr/>
        <p:nvPr/>
      </p:nvGrpSpPr>
      <p:grpSpPr>
        <a:xfrm>
          <a:off x="0" y="0"/>
          <a:ext cx="0" cy="0"/>
          <a:chOff x="0" y="0"/>
          <a:chExt cx="0" cy="0"/>
        </a:xfrm>
      </p:grpSpPr>
      <p:sp>
        <p:nvSpPr>
          <p:cNvPr id="2346" name="Google Shape;2346;g59ac860681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59ac860681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4" name="Shape 2354"/>
        <p:cNvGrpSpPr/>
        <p:nvPr/>
      </p:nvGrpSpPr>
      <p:grpSpPr>
        <a:xfrm>
          <a:off x="0" y="0"/>
          <a:ext cx="0" cy="0"/>
          <a:chOff x="0" y="0"/>
          <a:chExt cx="0" cy="0"/>
        </a:xfrm>
      </p:grpSpPr>
      <p:sp>
        <p:nvSpPr>
          <p:cNvPr id="2355" name="Google Shape;2355;g59ac860681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59ac860681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3" name="Shape 2363"/>
        <p:cNvGrpSpPr/>
        <p:nvPr/>
      </p:nvGrpSpPr>
      <p:grpSpPr>
        <a:xfrm>
          <a:off x="0" y="0"/>
          <a:ext cx="0" cy="0"/>
          <a:chOff x="0" y="0"/>
          <a:chExt cx="0" cy="0"/>
        </a:xfrm>
      </p:grpSpPr>
      <p:sp>
        <p:nvSpPr>
          <p:cNvPr id="2364" name="Google Shape;2364;g59ac860681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59ac860681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2" name="Shape 2372"/>
        <p:cNvGrpSpPr/>
        <p:nvPr/>
      </p:nvGrpSpPr>
      <p:grpSpPr>
        <a:xfrm>
          <a:off x="0" y="0"/>
          <a:ext cx="0" cy="0"/>
          <a:chOff x="0" y="0"/>
          <a:chExt cx="0" cy="0"/>
        </a:xfrm>
      </p:grpSpPr>
      <p:sp>
        <p:nvSpPr>
          <p:cNvPr id="2373" name="Google Shape;2373;g59ac860681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59ac860681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1" name="Shape 2381"/>
        <p:cNvGrpSpPr/>
        <p:nvPr/>
      </p:nvGrpSpPr>
      <p:grpSpPr>
        <a:xfrm>
          <a:off x="0" y="0"/>
          <a:ext cx="0" cy="0"/>
          <a:chOff x="0" y="0"/>
          <a:chExt cx="0" cy="0"/>
        </a:xfrm>
      </p:grpSpPr>
      <p:sp>
        <p:nvSpPr>
          <p:cNvPr id="2382" name="Google Shape;2382;g59ac860681_3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59ac860681_3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2" name="Shape 2052"/>
        <p:cNvGrpSpPr/>
        <p:nvPr/>
      </p:nvGrpSpPr>
      <p:grpSpPr>
        <a:xfrm>
          <a:off x="0" y="0"/>
          <a:ext cx="0" cy="0"/>
          <a:chOff x="0" y="0"/>
          <a:chExt cx="0" cy="0"/>
        </a:xfrm>
      </p:grpSpPr>
      <p:sp>
        <p:nvSpPr>
          <p:cNvPr id="2053" name="Google Shape;2053;g598e1cc8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598e1cc8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0" name="Shape 2390"/>
        <p:cNvGrpSpPr/>
        <p:nvPr/>
      </p:nvGrpSpPr>
      <p:grpSpPr>
        <a:xfrm>
          <a:off x="0" y="0"/>
          <a:ext cx="0" cy="0"/>
          <a:chOff x="0" y="0"/>
          <a:chExt cx="0" cy="0"/>
        </a:xfrm>
      </p:grpSpPr>
      <p:sp>
        <p:nvSpPr>
          <p:cNvPr id="2391" name="Google Shape;2391;g59ac860681_3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59ac860681_3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9" name="Shape 2399"/>
        <p:cNvGrpSpPr/>
        <p:nvPr/>
      </p:nvGrpSpPr>
      <p:grpSpPr>
        <a:xfrm>
          <a:off x="0" y="0"/>
          <a:ext cx="0" cy="0"/>
          <a:chOff x="0" y="0"/>
          <a:chExt cx="0" cy="0"/>
        </a:xfrm>
      </p:grpSpPr>
      <p:sp>
        <p:nvSpPr>
          <p:cNvPr id="2400" name="Google Shape;2400;g59ac860681_3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59ac860681_3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8" name="Shape 2408"/>
        <p:cNvGrpSpPr/>
        <p:nvPr/>
      </p:nvGrpSpPr>
      <p:grpSpPr>
        <a:xfrm>
          <a:off x="0" y="0"/>
          <a:ext cx="0" cy="0"/>
          <a:chOff x="0" y="0"/>
          <a:chExt cx="0" cy="0"/>
        </a:xfrm>
      </p:grpSpPr>
      <p:sp>
        <p:nvSpPr>
          <p:cNvPr id="2409" name="Google Shape;2409;g59ac860681_3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59ac860681_3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7" name="Shape 2417"/>
        <p:cNvGrpSpPr/>
        <p:nvPr/>
      </p:nvGrpSpPr>
      <p:grpSpPr>
        <a:xfrm>
          <a:off x="0" y="0"/>
          <a:ext cx="0" cy="0"/>
          <a:chOff x="0" y="0"/>
          <a:chExt cx="0" cy="0"/>
        </a:xfrm>
      </p:grpSpPr>
      <p:sp>
        <p:nvSpPr>
          <p:cNvPr id="2418" name="Google Shape;2418;g59ac860681_3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59ac860681_3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6" name="Shape 2426"/>
        <p:cNvGrpSpPr/>
        <p:nvPr/>
      </p:nvGrpSpPr>
      <p:grpSpPr>
        <a:xfrm>
          <a:off x="0" y="0"/>
          <a:ext cx="0" cy="0"/>
          <a:chOff x="0" y="0"/>
          <a:chExt cx="0" cy="0"/>
        </a:xfrm>
      </p:grpSpPr>
      <p:sp>
        <p:nvSpPr>
          <p:cNvPr id="2427" name="Google Shape;2427;g5670706f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5670706f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1" name="Shape 2431"/>
        <p:cNvGrpSpPr/>
        <p:nvPr/>
      </p:nvGrpSpPr>
      <p:grpSpPr>
        <a:xfrm>
          <a:off x="0" y="0"/>
          <a:ext cx="0" cy="0"/>
          <a:chOff x="0" y="0"/>
          <a:chExt cx="0" cy="0"/>
        </a:xfrm>
      </p:grpSpPr>
      <p:sp>
        <p:nvSpPr>
          <p:cNvPr id="2432" name="Google Shape;2432;g598e1cc8d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598e1cc8d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9" name="Shape 2439"/>
        <p:cNvGrpSpPr/>
        <p:nvPr/>
      </p:nvGrpSpPr>
      <p:grpSpPr>
        <a:xfrm>
          <a:off x="0" y="0"/>
          <a:ext cx="0" cy="0"/>
          <a:chOff x="0" y="0"/>
          <a:chExt cx="0" cy="0"/>
        </a:xfrm>
      </p:grpSpPr>
      <p:sp>
        <p:nvSpPr>
          <p:cNvPr id="2440" name="Google Shape;2440;g598e1cc8d2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1" name="Google Shape;2441;g598e1cc8d2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6" name="Shape 2446"/>
        <p:cNvGrpSpPr/>
        <p:nvPr/>
      </p:nvGrpSpPr>
      <p:grpSpPr>
        <a:xfrm>
          <a:off x="0" y="0"/>
          <a:ext cx="0" cy="0"/>
          <a:chOff x="0" y="0"/>
          <a:chExt cx="0" cy="0"/>
        </a:xfrm>
      </p:grpSpPr>
      <p:sp>
        <p:nvSpPr>
          <p:cNvPr id="2447" name="Google Shape;2447;g4d29846fc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4d29846fc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5" name="Shape 2455"/>
        <p:cNvGrpSpPr/>
        <p:nvPr/>
      </p:nvGrpSpPr>
      <p:grpSpPr>
        <a:xfrm>
          <a:off x="0" y="0"/>
          <a:ext cx="0" cy="0"/>
          <a:chOff x="0" y="0"/>
          <a:chExt cx="0" cy="0"/>
        </a:xfrm>
      </p:grpSpPr>
      <p:sp>
        <p:nvSpPr>
          <p:cNvPr id="2456" name="Google Shape;2456;g4d29846f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4d29846f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2" name="Shape 2462"/>
        <p:cNvGrpSpPr/>
        <p:nvPr/>
      </p:nvGrpSpPr>
      <p:grpSpPr>
        <a:xfrm>
          <a:off x="0" y="0"/>
          <a:ext cx="0" cy="0"/>
          <a:chOff x="0" y="0"/>
          <a:chExt cx="0" cy="0"/>
        </a:xfrm>
      </p:grpSpPr>
      <p:sp>
        <p:nvSpPr>
          <p:cNvPr id="2463" name="Google Shape;2463;g598e1cc8d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598e1cc8d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598e1cc8d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598e1cc8d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1" name="Shape 2471"/>
        <p:cNvGrpSpPr/>
        <p:nvPr/>
      </p:nvGrpSpPr>
      <p:grpSpPr>
        <a:xfrm>
          <a:off x="0" y="0"/>
          <a:ext cx="0" cy="0"/>
          <a:chOff x="0" y="0"/>
          <a:chExt cx="0" cy="0"/>
        </a:xfrm>
      </p:grpSpPr>
      <p:sp>
        <p:nvSpPr>
          <p:cNvPr id="2472" name="Google Shape;2472;g4d29846fc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4d29846fc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9" name="Shape 2479"/>
        <p:cNvGrpSpPr/>
        <p:nvPr/>
      </p:nvGrpSpPr>
      <p:grpSpPr>
        <a:xfrm>
          <a:off x="0" y="0"/>
          <a:ext cx="0" cy="0"/>
          <a:chOff x="0" y="0"/>
          <a:chExt cx="0" cy="0"/>
        </a:xfrm>
      </p:grpSpPr>
      <p:sp>
        <p:nvSpPr>
          <p:cNvPr id="2480" name="Google Shape;2480;g54437f483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54437f483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6" name="Shape 2486"/>
        <p:cNvGrpSpPr/>
        <p:nvPr/>
      </p:nvGrpSpPr>
      <p:grpSpPr>
        <a:xfrm>
          <a:off x="0" y="0"/>
          <a:ext cx="0" cy="0"/>
          <a:chOff x="0" y="0"/>
          <a:chExt cx="0" cy="0"/>
        </a:xfrm>
      </p:grpSpPr>
      <p:sp>
        <p:nvSpPr>
          <p:cNvPr id="2487" name="Google Shape;2487;g598e1cc8d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598e1cc8d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4" name="Shape 2494"/>
        <p:cNvGrpSpPr/>
        <p:nvPr/>
      </p:nvGrpSpPr>
      <p:grpSpPr>
        <a:xfrm>
          <a:off x="0" y="0"/>
          <a:ext cx="0" cy="0"/>
          <a:chOff x="0" y="0"/>
          <a:chExt cx="0" cy="0"/>
        </a:xfrm>
      </p:grpSpPr>
      <p:sp>
        <p:nvSpPr>
          <p:cNvPr id="2495" name="Google Shape;2495;g598e1cc8d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598e1cc8d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3" name="Shape 2503"/>
        <p:cNvGrpSpPr/>
        <p:nvPr/>
      </p:nvGrpSpPr>
      <p:grpSpPr>
        <a:xfrm>
          <a:off x="0" y="0"/>
          <a:ext cx="0" cy="0"/>
          <a:chOff x="0" y="0"/>
          <a:chExt cx="0" cy="0"/>
        </a:xfrm>
      </p:grpSpPr>
      <p:sp>
        <p:nvSpPr>
          <p:cNvPr id="2504" name="Google Shape;2504;g4d29846fcd_1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4d29846fcd_1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g4d29846fcd_1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3" name="Google Shape;2513;g4d29846fcd_1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3" name="Shape 2523"/>
        <p:cNvGrpSpPr/>
        <p:nvPr/>
      </p:nvGrpSpPr>
      <p:grpSpPr>
        <a:xfrm>
          <a:off x="0" y="0"/>
          <a:ext cx="0" cy="0"/>
          <a:chOff x="0" y="0"/>
          <a:chExt cx="0" cy="0"/>
        </a:xfrm>
      </p:grpSpPr>
      <p:sp>
        <p:nvSpPr>
          <p:cNvPr id="2524" name="Google Shape;2524;g598e1cc8d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598e1cc8d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2" name="Shape 2532"/>
        <p:cNvGrpSpPr/>
        <p:nvPr/>
      </p:nvGrpSpPr>
      <p:grpSpPr>
        <a:xfrm>
          <a:off x="0" y="0"/>
          <a:ext cx="0" cy="0"/>
          <a:chOff x="0" y="0"/>
          <a:chExt cx="0" cy="0"/>
        </a:xfrm>
      </p:grpSpPr>
      <p:sp>
        <p:nvSpPr>
          <p:cNvPr id="2533" name="Google Shape;2533;g598e1cc8d2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598e1cc8d2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0" name="Shape 2540"/>
        <p:cNvGrpSpPr/>
        <p:nvPr/>
      </p:nvGrpSpPr>
      <p:grpSpPr>
        <a:xfrm>
          <a:off x="0" y="0"/>
          <a:ext cx="0" cy="0"/>
          <a:chOff x="0" y="0"/>
          <a:chExt cx="0" cy="0"/>
        </a:xfrm>
      </p:grpSpPr>
      <p:sp>
        <p:nvSpPr>
          <p:cNvPr id="2541" name="Google Shape;2541;g598e1cc8d2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598e1cc8d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8" name="Shape 2548"/>
        <p:cNvGrpSpPr/>
        <p:nvPr/>
      </p:nvGrpSpPr>
      <p:grpSpPr>
        <a:xfrm>
          <a:off x="0" y="0"/>
          <a:ext cx="0" cy="0"/>
          <a:chOff x="0" y="0"/>
          <a:chExt cx="0" cy="0"/>
        </a:xfrm>
      </p:grpSpPr>
      <p:sp>
        <p:nvSpPr>
          <p:cNvPr id="2549" name="Google Shape;2549;g4d29846fcd_1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4d29846fcd_1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8" name="Shape 2068"/>
        <p:cNvGrpSpPr/>
        <p:nvPr/>
      </p:nvGrpSpPr>
      <p:grpSpPr>
        <a:xfrm>
          <a:off x="0" y="0"/>
          <a:ext cx="0" cy="0"/>
          <a:chOff x="0" y="0"/>
          <a:chExt cx="0" cy="0"/>
        </a:xfrm>
      </p:grpSpPr>
      <p:sp>
        <p:nvSpPr>
          <p:cNvPr id="2069" name="Google Shape;2069;g598e1cc8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598e1cc8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5" name="Shape 2555"/>
        <p:cNvGrpSpPr/>
        <p:nvPr/>
      </p:nvGrpSpPr>
      <p:grpSpPr>
        <a:xfrm>
          <a:off x="0" y="0"/>
          <a:ext cx="0" cy="0"/>
          <a:chOff x="0" y="0"/>
          <a:chExt cx="0" cy="0"/>
        </a:xfrm>
      </p:grpSpPr>
      <p:sp>
        <p:nvSpPr>
          <p:cNvPr id="2556" name="Google Shape;2556;g4d29846fcd_1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4d29846fcd_1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3" name="Shape 2563"/>
        <p:cNvGrpSpPr/>
        <p:nvPr/>
      </p:nvGrpSpPr>
      <p:grpSpPr>
        <a:xfrm>
          <a:off x="0" y="0"/>
          <a:ext cx="0" cy="0"/>
          <a:chOff x="0" y="0"/>
          <a:chExt cx="0" cy="0"/>
        </a:xfrm>
      </p:grpSpPr>
      <p:sp>
        <p:nvSpPr>
          <p:cNvPr id="2564" name="Google Shape;2564;g4d29846fcd_1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4d29846fcd_1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0" name="Shape 2570"/>
        <p:cNvGrpSpPr/>
        <p:nvPr/>
      </p:nvGrpSpPr>
      <p:grpSpPr>
        <a:xfrm>
          <a:off x="0" y="0"/>
          <a:ext cx="0" cy="0"/>
          <a:chOff x="0" y="0"/>
          <a:chExt cx="0" cy="0"/>
        </a:xfrm>
      </p:grpSpPr>
      <p:sp>
        <p:nvSpPr>
          <p:cNvPr id="2571" name="Google Shape;2571;g5670cd3176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5670cd3176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Google Shape;2579;g598e1cc8d2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598e1cc8d2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6" name="Shape 2586"/>
        <p:cNvGrpSpPr/>
        <p:nvPr/>
      </p:nvGrpSpPr>
      <p:grpSpPr>
        <a:xfrm>
          <a:off x="0" y="0"/>
          <a:ext cx="0" cy="0"/>
          <a:chOff x="0" y="0"/>
          <a:chExt cx="0" cy="0"/>
        </a:xfrm>
      </p:grpSpPr>
      <p:sp>
        <p:nvSpPr>
          <p:cNvPr id="2587" name="Google Shape;2587;g598e1cc8d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598e1cc8d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4" name="Shape 2594"/>
        <p:cNvGrpSpPr/>
        <p:nvPr/>
      </p:nvGrpSpPr>
      <p:grpSpPr>
        <a:xfrm>
          <a:off x="0" y="0"/>
          <a:ext cx="0" cy="0"/>
          <a:chOff x="0" y="0"/>
          <a:chExt cx="0" cy="0"/>
        </a:xfrm>
      </p:grpSpPr>
      <p:sp>
        <p:nvSpPr>
          <p:cNvPr id="2595" name="Google Shape;2595;g598e1cc8d2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598e1cc8d2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2" name="Shape 2602"/>
        <p:cNvGrpSpPr/>
        <p:nvPr/>
      </p:nvGrpSpPr>
      <p:grpSpPr>
        <a:xfrm>
          <a:off x="0" y="0"/>
          <a:ext cx="0" cy="0"/>
          <a:chOff x="0" y="0"/>
          <a:chExt cx="0" cy="0"/>
        </a:xfrm>
      </p:grpSpPr>
      <p:sp>
        <p:nvSpPr>
          <p:cNvPr id="2603" name="Google Shape;2603;g5670cd317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5670cd317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9" name="Shape 2609"/>
        <p:cNvGrpSpPr/>
        <p:nvPr/>
      </p:nvGrpSpPr>
      <p:grpSpPr>
        <a:xfrm>
          <a:off x="0" y="0"/>
          <a:ext cx="0" cy="0"/>
          <a:chOff x="0" y="0"/>
          <a:chExt cx="0" cy="0"/>
        </a:xfrm>
      </p:grpSpPr>
      <p:sp>
        <p:nvSpPr>
          <p:cNvPr id="2610" name="Google Shape;2610;g5670cd31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5670cd31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2" name="Shape 2622"/>
        <p:cNvGrpSpPr/>
        <p:nvPr/>
      </p:nvGrpSpPr>
      <p:grpSpPr>
        <a:xfrm>
          <a:off x="0" y="0"/>
          <a:ext cx="0" cy="0"/>
          <a:chOff x="0" y="0"/>
          <a:chExt cx="0" cy="0"/>
        </a:xfrm>
      </p:grpSpPr>
      <p:sp>
        <p:nvSpPr>
          <p:cNvPr id="2623" name="Google Shape;2623;g5670cd317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5670cd317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7" name="Shape 2637"/>
        <p:cNvGrpSpPr/>
        <p:nvPr/>
      </p:nvGrpSpPr>
      <p:grpSpPr>
        <a:xfrm>
          <a:off x="0" y="0"/>
          <a:ext cx="0" cy="0"/>
          <a:chOff x="0" y="0"/>
          <a:chExt cx="0" cy="0"/>
        </a:xfrm>
      </p:grpSpPr>
      <p:sp>
        <p:nvSpPr>
          <p:cNvPr id="2638" name="Google Shape;2638;g5670cd3176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9" name="Google Shape;2639;g5670cd3176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8" name="Shape 2078"/>
        <p:cNvGrpSpPr/>
        <p:nvPr/>
      </p:nvGrpSpPr>
      <p:grpSpPr>
        <a:xfrm>
          <a:off x="0" y="0"/>
          <a:ext cx="0" cy="0"/>
          <a:chOff x="0" y="0"/>
          <a:chExt cx="0" cy="0"/>
        </a:xfrm>
      </p:grpSpPr>
      <p:sp>
        <p:nvSpPr>
          <p:cNvPr id="2079" name="Google Shape;2079;g598e1cc8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598e1cc8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5" name="Shape 2645"/>
        <p:cNvGrpSpPr/>
        <p:nvPr/>
      </p:nvGrpSpPr>
      <p:grpSpPr>
        <a:xfrm>
          <a:off x="0" y="0"/>
          <a:ext cx="0" cy="0"/>
          <a:chOff x="0" y="0"/>
          <a:chExt cx="0" cy="0"/>
        </a:xfrm>
      </p:grpSpPr>
      <p:sp>
        <p:nvSpPr>
          <p:cNvPr id="2646" name="Google Shape;2646;g5670cd3176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5670cd3176_0_1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3" name="Shape 2653"/>
        <p:cNvGrpSpPr/>
        <p:nvPr/>
      </p:nvGrpSpPr>
      <p:grpSpPr>
        <a:xfrm>
          <a:off x="0" y="0"/>
          <a:ext cx="0" cy="0"/>
          <a:chOff x="0" y="0"/>
          <a:chExt cx="0" cy="0"/>
        </a:xfrm>
      </p:grpSpPr>
      <p:sp>
        <p:nvSpPr>
          <p:cNvPr id="2654" name="Google Shape;2654;g5670cd3176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5670cd3176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0" name="Shape 2660"/>
        <p:cNvGrpSpPr/>
        <p:nvPr/>
      </p:nvGrpSpPr>
      <p:grpSpPr>
        <a:xfrm>
          <a:off x="0" y="0"/>
          <a:ext cx="0" cy="0"/>
          <a:chOff x="0" y="0"/>
          <a:chExt cx="0" cy="0"/>
        </a:xfrm>
      </p:grpSpPr>
      <p:sp>
        <p:nvSpPr>
          <p:cNvPr id="2661" name="Google Shape;2661;g598e1cc8d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598e1cc8d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8" name="Shape 2668"/>
        <p:cNvGrpSpPr/>
        <p:nvPr/>
      </p:nvGrpSpPr>
      <p:grpSpPr>
        <a:xfrm>
          <a:off x="0" y="0"/>
          <a:ext cx="0" cy="0"/>
          <a:chOff x="0" y="0"/>
          <a:chExt cx="0" cy="0"/>
        </a:xfrm>
      </p:grpSpPr>
      <p:sp>
        <p:nvSpPr>
          <p:cNvPr id="2669" name="Google Shape;2669;g598e1cc8d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0" name="Google Shape;2670;g598e1cc8d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6" name="Shape 2676"/>
        <p:cNvGrpSpPr/>
        <p:nvPr/>
      </p:nvGrpSpPr>
      <p:grpSpPr>
        <a:xfrm>
          <a:off x="0" y="0"/>
          <a:ext cx="0" cy="0"/>
          <a:chOff x="0" y="0"/>
          <a:chExt cx="0" cy="0"/>
        </a:xfrm>
      </p:grpSpPr>
      <p:sp>
        <p:nvSpPr>
          <p:cNvPr id="2677" name="Google Shape;2677;g598e1cc8d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8" name="Google Shape;2678;g598e1cc8d2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4" name="Shape 2684"/>
        <p:cNvGrpSpPr/>
        <p:nvPr/>
      </p:nvGrpSpPr>
      <p:grpSpPr>
        <a:xfrm>
          <a:off x="0" y="0"/>
          <a:ext cx="0" cy="0"/>
          <a:chOff x="0" y="0"/>
          <a:chExt cx="0" cy="0"/>
        </a:xfrm>
      </p:grpSpPr>
      <p:sp>
        <p:nvSpPr>
          <p:cNvPr id="2685" name="Google Shape;2685;g598e1cc8d2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6" name="Google Shape;2686;g598e1cc8d2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2" name="Shape 2692"/>
        <p:cNvGrpSpPr/>
        <p:nvPr/>
      </p:nvGrpSpPr>
      <p:grpSpPr>
        <a:xfrm>
          <a:off x="0" y="0"/>
          <a:ext cx="0" cy="0"/>
          <a:chOff x="0" y="0"/>
          <a:chExt cx="0" cy="0"/>
        </a:xfrm>
      </p:grpSpPr>
      <p:sp>
        <p:nvSpPr>
          <p:cNvPr id="2693" name="Google Shape;2693;g598e1cc8d2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4" name="Google Shape;2694;g598e1cc8d2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0" name="Shape 2700"/>
        <p:cNvGrpSpPr/>
        <p:nvPr/>
      </p:nvGrpSpPr>
      <p:grpSpPr>
        <a:xfrm>
          <a:off x="0" y="0"/>
          <a:ext cx="0" cy="0"/>
          <a:chOff x="0" y="0"/>
          <a:chExt cx="0" cy="0"/>
        </a:xfrm>
      </p:grpSpPr>
      <p:sp>
        <p:nvSpPr>
          <p:cNvPr id="2701" name="Google Shape;2701;g598e1cc8d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598e1cc8d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8" name="Shape 2708"/>
        <p:cNvGrpSpPr/>
        <p:nvPr/>
      </p:nvGrpSpPr>
      <p:grpSpPr>
        <a:xfrm>
          <a:off x="0" y="0"/>
          <a:ext cx="0" cy="0"/>
          <a:chOff x="0" y="0"/>
          <a:chExt cx="0" cy="0"/>
        </a:xfrm>
      </p:grpSpPr>
      <p:sp>
        <p:nvSpPr>
          <p:cNvPr id="2709" name="Google Shape;2709;g5670cd3176_0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5670cd3176_0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7" name="Shape 2087"/>
        <p:cNvGrpSpPr/>
        <p:nvPr/>
      </p:nvGrpSpPr>
      <p:grpSpPr>
        <a:xfrm>
          <a:off x="0" y="0"/>
          <a:ext cx="0" cy="0"/>
          <a:chOff x="0" y="0"/>
          <a:chExt cx="0" cy="0"/>
        </a:xfrm>
      </p:grpSpPr>
      <p:sp>
        <p:nvSpPr>
          <p:cNvPr id="2088" name="Google Shape;2088;g598e1cc8d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598e1cc8d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7" name="Shape 2097"/>
        <p:cNvGrpSpPr/>
        <p:nvPr/>
      </p:nvGrpSpPr>
      <p:grpSpPr>
        <a:xfrm>
          <a:off x="0" y="0"/>
          <a:ext cx="0" cy="0"/>
          <a:chOff x="0" y="0"/>
          <a:chExt cx="0" cy="0"/>
        </a:xfrm>
      </p:grpSpPr>
      <p:sp>
        <p:nvSpPr>
          <p:cNvPr id="2098" name="Google Shape;2098;g598e1cc8d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598e1cc8d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This search can be used to analyze a request header. The User-agent Header contains the application type, operating system, software vendor or software version of the requesting software user agent. We are conducting the investigation on all www hosts.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5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2.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41.png"/><Relationship Id="rId6"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62.png"/><Relationship Id="rId7"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0.png"/><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7.png"/><Relationship Id="rId6" Type="http://schemas.openxmlformats.org/officeDocument/2006/relationships/image" Target="../media/image61.png"/><Relationship Id="rId7" Type="http://schemas.openxmlformats.org/officeDocument/2006/relationships/image" Target="../media/image5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63.png"/><Relationship Id="rId4" Type="http://schemas.openxmlformats.org/officeDocument/2006/relationships/image" Target="../media/image69.png"/><Relationship Id="rId5" Type="http://schemas.openxmlformats.org/officeDocument/2006/relationships/image" Target="../media/image6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72.png"/><Relationship Id="rId7" Type="http://schemas.openxmlformats.org/officeDocument/2006/relationships/image" Target="../media/image77.png"/><Relationship Id="rId8" Type="http://schemas.openxmlformats.org/officeDocument/2006/relationships/image" Target="../media/image7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82.png"/><Relationship Id="rId8" Type="http://schemas.openxmlformats.org/officeDocument/2006/relationships/image" Target="../media/image9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85.png"/><Relationship Id="rId4" Type="http://schemas.openxmlformats.org/officeDocument/2006/relationships/image" Target="../media/image83.png"/><Relationship Id="rId5" Type="http://schemas.openxmlformats.org/officeDocument/2006/relationships/image" Target="../media/image80.png"/><Relationship Id="rId6" Type="http://schemas.openxmlformats.org/officeDocument/2006/relationships/image" Target="../media/image9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78.png"/><Relationship Id="rId4" Type="http://schemas.openxmlformats.org/officeDocument/2006/relationships/image" Target="../media/image81.png"/><Relationship Id="rId9" Type="http://schemas.openxmlformats.org/officeDocument/2006/relationships/image" Target="../media/image93.png"/><Relationship Id="rId5" Type="http://schemas.openxmlformats.org/officeDocument/2006/relationships/image" Target="../media/image79.png"/><Relationship Id="rId6" Type="http://schemas.openxmlformats.org/officeDocument/2006/relationships/image" Target="../media/image86.png"/><Relationship Id="rId7" Type="http://schemas.openxmlformats.org/officeDocument/2006/relationships/image" Target="../media/image84.png"/><Relationship Id="rId8" Type="http://schemas.openxmlformats.org/officeDocument/2006/relationships/image" Target="../media/image9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99.png"/><Relationship Id="rId4" Type="http://schemas.openxmlformats.org/officeDocument/2006/relationships/image" Target="../media/image87.png"/><Relationship Id="rId9" Type="http://schemas.openxmlformats.org/officeDocument/2006/relationships/image" Target="../media/image98.png"/><Relationship Id="rId5" Type="http://schemas.openxmlformats.org/officeDocument/2006/relationships/image" Target="../media/image97.png"/><Relationship Id="rId6" Type="http://schemas.openxmlformats.org/officeDocument/2006/relationships/image" Target="../media/image96.png"/><Relationship Id="rId7" Type="http://schemas.openxmlformats.org/officeDocument/2006/relationships/image" Target="../media/image94.png"/><Relationship Id="rId8" Type="http://schemas.openxmlformats.org/officeDocument/2006/relationships/image" Target="../media/image9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0.png"/><Relationship Id="rId3" Type="http://schemas.openxmlformats.org/officeDocument/2006/relationships/image" Target="../media/image10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0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0.png"/><Relationship Id="rId4" Type="http://schemas.openxmlformats.org/officeDocument/2006/relationships/image" Target="../media/image10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0.png"/><Relationship Id="rId4" Type="http://schemas.openxmlformats.org/officeDocument/2006/relationships/image" Target="../media/image10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0.png"/><Relationship Id="rId4" Type="http://schemas.openxmlformats.org/officeDocument/2006/relationships/image" Target="../media/image10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0.png"/><Relationship Id="rId4" Type="http://schemas.openxmlformats.org/officeDocument/2006/relationships/image" Target="../media/image1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3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6.png"/><Relationship Id="rId4" Type="http://schemas.openxmlformats.org/officeDocument/2006/relationships/image" Target="../media/image1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6.png"/><Relationship Id="rId4" Type="http://schemas.openxmlformats.org/officeDocument/2006/relationships/image" Target="../media/image13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28.png"/><Relationship Id="rId4" Type="http://schemas.openxmlformats.org/officeDocument/2006/relationships/image" Target="../media/image1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15.png"/><Relationship Id="rId4" Type="http://schemas.openxmlformats.org/officeDocument/2006/relationships/image" Target="../media/image11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2.png"/><Relationship Id="rId5" Type="http://schemas.openxmlformats.org/officeDocument/2006/relationships/image" Target="../media/image1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39.png"/><Relationship Id="rId4" Type="http://schemas.openxmlformats.org/officeDocument/2006/relationships/image" Target="../media/image127.png"/><Relationship Id="rId5" Type="http://schemas.openxmlformats.org/officeDocument/2006/relationships/image" Target="../media/image12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 Id="rId3" Type="http://schemas.openxmlformats.org/officeDocument/2006/relationships/image" Target="../media/image138.png"/><Relationship Id="rId4" Type="http://schemas.openxmlformats.org/officeDocument/2006/relationships/image" Target="../media/image132.png"/><Relationship Id="rId5" Type="http://schemas.openxmlformats.org/officeDocument/2006/relationships/image" Target="../media/image134.png"/><Relationship Id="rId6" Type="http://schemas.openxmlformats.org/officeDocument/2006/relationships/image" Target="../media/image13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 Id="rId3" Type="http://schemas.openxmlformats.org/officeDocument/2006/relationships/image" Target="../media/image140.png"/><Relationship Id="rId4" Type="http://schemas.openxmlformats.org/officeDocument/2006/relationships/image" Target="../media/image142.png"/><Relationship Id="rId5" Type="http://schemas.openxmlformats.org/officeDocument/2006/relationships/image" Target="../media/image14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 Id="rId3" Type="http://schemas.openxmlformats.org/officeDocument/2006/relationships/image" Target="../media/image146.png"/><Relationship Id="rId4" Type="http://schemas.openxmlformats.org/officeDocument/2006/relationships/image" Target="../media/image144.png"/><Relationship Id="rId5" Type="http://schemas.openxmlformats.org/officeDocument/2006/relationships/image" Target="../media/image147.png"/><Relationship Id="rId6" Type="http://schemas.openxmlformats.org/officeDocument/2006/relationships/image" Target="../media/image1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 Id="rId3" Type="http://schemas.openxmlformats.org/officeDocument/2006/relationships/image" Target="../media/image149.png"/><Relationship Id="rId4" Type="http://schemas.openxmlformats.org/officeDocument/2006/relationships/image" Target="../media/image151.png"/><Relationship Id="rId5" Type="http://schemas.openxmlformats.org/officeDocument/2006/relationships/image" Target="../media/image15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 Id="rId3" Type="http://schemas.openxmlformats.org/officeDocument/2006/relationships/image" Target="../media/image153.png"/><Relationship Id="rId4" Type="http://schemas.openxmlformats.org/officeDocument/2006/relationships/image" Target="../media/image172.png"/><Relationship Id="rId5" Type="http://schemas.openxmlformats.org/officeDocument/2006/relationships/image" Target="../media/image176.png"/><Relationship Id="rId6" Type="http://schemas.openxmlformats.org/officeDocument/2006/relationships/image" Target="../media/image159.png"/><Relationship Id="rId7" Type="http://schemas.openxmlformats.org/officeDocument/2006/relationships/image" Target="../media/image18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 Id="rId3" Type="http://schemas.openxmlformats.org/officeDocument/2006/relationships/image" Target="../media/image160.png"/><Relationship Id="rId4" Type="http://schemas.openxmlformats.org/officeDocument/2006/relationships/image" Target="../media/image166.png"/><Relationship Id="rId5" Type="http://schemas.openxmlformats.org/officeDocument/2006/relationships/image" Target="../media/image169.png"/><Relationship Id="rId6" Type="http://schemas.openxmlformats.org/officeDocument/2006/relationships/image" Target="../media/image161.png"/><Relationship Id="rId7" Type="http://schemas.openxmlformats.org/officeDocument/2006/relationships/image" Target="../media/image16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 Id="rId3" Type="http://schemas.openxmlformats.org/officeDocument/2006/relationships/image" Target="../media/image174.png"/><Relationship Id="rId4" Type="http://schemas.openxmlformats.org/officeDocument/2006/relationships/image" Target="../media/image158.png"/><Relationship Id="rId5" Type="http://schemas.openxmlformats.org/officeDocument/2006/relationships/image" Target="../media/image17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0.png"/><Relationship Id="rId3" Type="http://schemas.openxmlformats.org/officeDocument/2006/relationships/image" Target="../media/image162.png"/><Relationship Id="rId4" Type="http://schemas.openxmlformats.org/officeDocument/2006/relationships/image" Target="../media/image175.png"/><Relationship Id="rId5" Type="http://schemas.openxmlformats.org/officeDocument/2006/relationships/image" Target="../media/image165.png"/><Relationship Id="rId6" Type="http://schemas.openxmlformats.org/officeDocument/2006/relationships/image" Target="../media/image189.png"/><Relationship Id="rId7" Type="http://schemas.openxmlformats.org/officeDocument/2006/relationships/image" Target="../media/image173.png"/><Relationship Id="rId8" Type="http://schemas.openxmlformats.org/officeDocument/2006/relationships/image" Target="../media/image16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8.png"/><Relationship Id="rId3" Type="http://schemas.openxmlformats.org/officeDocument/2006/relationships/image" Target="../media/image179.png"/><Relationship Id="rId4" Type="http://schemas.openxmlformats.org/officeDocument/2006/relationships/image" Target="../media/image183.png"/><Relationship Id="rId5" Type="http://schemas.openxmlformats.org/officeDocument/2006/relationships/image" Target="../media/image177.png"/><Relationship Id="rId6" Type="http://schemas.openxmlformats.org/officeDocument/2006/relationships/image" Target="../media/image178.png"/><Relationship Id="rId7" Type="http://schemas.openxmlformats.org/officeDocument/2006/relationships/image" Target="../media/image180.png"/><Relationship Id="rId8" Type="http://schemas.openxmlformats.org/officeDocument/2006/relationships/image" Target="../media/image18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 Id="rId3" Type="http://schemas.openxmlformats.org/officeDocument/2006/relationships/image" Target="../media/image198.png"/><Relationship Id="rId4" Type="http://schemas.openxmlformats.org/officeDocument/2006/relationships/image" Target="../media/image184.png"/><Relationship Id="rId5" Type="http://schemas.openxmlformats.org/officeDocument/2006/relationships/image" Target="../media/image188.png"/><Relationship Id="rId6" Type="http://schemas.openxmlformats.org/officeDocument/2006/relationships/image" Target="../media/image19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5.png"/><Relationship Id="rId3" Type="http://schemas.openxmlformats.org/officeDocument/2006/relationships/image" Target="../media/image194.png"/><Relationship Id="rId4" Type="http://schemas.openxmlformats.org/officeDocument/2006/relationships/image" Target="../media/image196.png"/><Relationship Id="rId9" Type="http://schemas.openxmlformats.org/officeDocument/2006/relationships/image" Target="../media/image192.png"/><Relationship Id="rId5" Type="http://schemas.openxmlformats.org/officeDocument/2006/relationships/image" Target="../media/image191.png"/><Relationship Id="rId6" Type="http://schemas.openxmlformats.org/officeDocument/2006/relationships/image" Target="../media/image187.png"/><Relationship Id="rId7" Type="http://schemas.openxmlformats.org/officeDocument/2006/relationships/image" Target="../media/image186.png"/><Relationship Id="rId8" Type="http://schemas.openxmlformats.org/officeDocument/2006/relationships/image" Target="../media/image19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3.png"/><Relationship Id="rId3" Type="http://schemas.openxmlformats.org/officeDocument/2006/relationships/image" Target="../media/image203.png"/><Relationship Id="rId4" Type="http://schemas.openxmlformats.org/officeDocument/2006/relationships/image" Target="../media/image197.png"/><Relationship Id="rId9" Type="http://schemas.openxmlformats.org/officeDocument/2006/relationships/image" Target="../media/image207.png"/><Relationship Id="rId5" Type="http://schemas.openxmlformats.org/officeDocument/2006/relationships/image" Target="../media/image202.png"/><Relationship Id="rId6" Type="http://schemas.openxmlformats.org/officeDocument/2006/relationships/image" Target="../media/image201.png"/><Relationship Id="rId7" Type="http://schemas.openxmlformats.org/officeDocument/2006/relationships/image" Target="../media/image199.png"/><Relationship Id="rId8" Type="http://schemas.openxmlformats.org/officeDocument/2006/relationships/image" Target="../media/image20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1.png"/><Relationship Id="rId3" Type="http://schemas.openxmlformats.org/officeDocument/2006/relationships/image" Target="../media/image21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7.png"/><Relationship Id="rId3" Type="http://schemas.openxmlformats.org/officeDocument/2006/relationships/image" Target="../media/image21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3.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2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2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 Id="rId3" Type="http://schemas.openxmlformats.org/officeDocument/2006/relationships/image" Target="../media/image20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 Id="rId3" Type="http://schemas.openxmlformats.org/officeDocument/2006/relationships/image" Target="../media/image213.png"/><Relationship Id="rId4" Type="http://schemas.openxmlformats.org/officeDocument/2006/relationships/image" Target="../media/image216.png"/><Relationship Id="rId5" Type="http://schemas.openxmlformats.org/officeDocument/2006/relationships/image" Target="../media/image2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image" Target="../media/image20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9.xml"/><Relationship Id="rId3" Type="http://schemas.openxmlformats.org/officeDocument/2006/relationships/image" Target="../media/image2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 Id="rId3" Type="http://schemas.openxmlformats.org/officeDocument/2006/relationships/image" Target="../media/image2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SIEMS </a:t>
            </a:r>
            <a:r>
              <a:rPr lang="en"/>
              <a:t>Day 2</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rgbClr val="38761D"/>
                </a:solidFill>
              </a:rPr>
              <a:t>Splunk</a:t>
            </a:r>
            <a:r>
              <a:rPr lang="en"/>
              <a:t>: </a:t>
            </a:r>
            <a:r>
              <a:rPr lang="en" sz="2400"/>
              <a:t>Search, Statistics and Report</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9" name="Shape 2109"/>
        <p:cNvGrpSpPr/>
        <p:nvPr/>
      </p:nvGrpSpPr>
      <p:grpSpPr>
        <a:xfrm>
          <a:off x="0" y="0"/>
          <a:ext cx="0" cy="0"/>
          <a:chOff x="0" y="0"/>
          <a:chExt cx="0" cy="0"/>
        </a:xfrm>
      </p:grpSpPr>
      <p:sp>
        <p:nvSpPr>
          <p:cNvPr id="2110" name="Google Shape;2110;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111" name="Google Shape;2111;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2" name="Google Shape;2112;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3" name="Google Shape;2113;p112"/>
          <p:cNvSpPr txBox="1"/>
          <p:nvPr>
            <p:ph idx="3" type="body"/>
          </p:nvPr>
        </p:nvSpPr>
        <p:spPr>
          <a:xfrm>
            <a:off x="175" y="1535650"/>
            <a:ext cx="9144000" cy="1248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3. host=quiz source=*www1* useragent=*</a:t>
            </a:r>
            <a:endParaRPr b="1" sz="1600">
              <a:solidFill>
                <a:srgbClr val="24292E"/>
              </a:solidFill>
              <a:latin typeface="Roboto Mono"/>
              <a:ea typeface="Roboto Mono"/>
              <a:cs typeface="Roboto Mono"/>
              <a:sym typeface="Roboto Mono"/>
            </a:endParaRPr>
          </a:p>
          <a:p>
            <a:pPr indent="0" lvl="0" marL="0" rtl="0" algn="l">
              <a:spcBef>
                <a:spcPts val="800"/>
              </a:spcBef>
              <a:spcAft>
                <a:spcPts val="0"/>
              </a:spcAft>
              <a:buNone/>
            </a:pPr>
            <a:r>
              <a:rPr b="1" lang="en" sz="1600">
                <a:solidFill>
                  <a:srgbClr val="24292E"/>
                </a:solidFill>
                <a:highlight>
                  <a:srgbClr val="FFD966"/>
                </a:highlight>
                <a:latin typeface="Roboto Mono"/>
                <a:ea typeface="Roboto Mono"/>
                <a:cs typeface="Roboto Mono"/>
                <a:sym typeface="Roboto Mono"/>
              </a:rPr>
              <a:t>What</a:t>
            </a:r>
            <a:r>
              <a:rPr b="1" lang="en" sz="1600">
                <a:solidFill>
                  <a:srgbClr val="24292E"/>
                </a:solidFill>
                <a:highlight>
                  <a:srgbClr val="FFD966"/>
                </a:highlight>
              </a:rPr>
              <a:t>: </a:t>
            </a:r>
            <a:r>
              <a:rPr lang="en" sz="1600">
                <a:solidFill>
                  <a:srgbClr val="24292E"/>
                </a:solidFill>
                <a:highlight>
                  <a:srgbClr val="FFD966"/>
                </a:highlight>
              </a:rPr>
              <a:t>This search can be used to analyze a request header. </a:t>
            </a:r>
            <a:endParaRPr sz="1600">
              <a:solidFill>
                <a:srgbClr val="24292E"/>
              </a:solidFill>
              <a:highlight>
                <a:srgbClr val="FFD966"/>
              </a:highlight>
            </a:endParaRPr>
          </a:p>
          <a:p>
            <a:pPr indent="0" lvl="0" marL="0" rtl="0" algn="l">
              <a:spcBef>
                <a:spcPts val="800"/>
              </a:spcBef>
              <a:spcAft>
                <a:spcPts val="800"/>
              </a:spcAft>
              <a:buNone/>
            </a:pPr>
            <a:r>
              <a:rPr b="1" lang="en" sz="1600">
                <a:solidFill>
                  <a:srgbClr val="24292E"/>
                </a:solidFill>
                <a:highlight>
                  <a:srgbClr val="FFD966"/>
                </a:highlight>
                <a:latin typeface="Roboto Mono"/>
                <a:ea typeface="Roboto Mono"/>
                <a:cs typeface="Roboto Mono"/>
                <a:sym typeface="Roboto Mono"/>
              </a:rPr>
              <a:t>Why:</a:t>
            </a:r>
            <a:r>
              <a:rPr b="1" lang="en" sz="1600">
                <a:solidFill>
                  <a:srgbClr val="24292E"/>
                </a:solidFill>
                <a:highlight>
                  <a:srgbClr val="FFD966"/>
                </a:highlight>
              </a:rPr>
              <a:t> </a:t>
            </a:r>
            <a:r>
              <a:rPr lang="en" sz="1600">
                <a:solidFill>
                  <a:srgbClr val="24292E"/>
                </a:solidFill>
                <a:highlight>
                  <a:srgbClr val="FFD966"/>
                </a:highlight>
              </a:rPr>
              <a:t>To track down specific information for requests made to the buttercupgames site. </a:t>
            </a:r>
            <a:endParaRPr sz="1600">
              <a:solidFill>
                <a:srgbClr val="24292E"/>
              </a:solidFill>
              <a:highlight>
                <a:srgbClr val="FFD966"/>
              </a:highlight>
            </a:endParaRPr>
          </a:p>
        </p:txBody>
      </p:sp>
      <p:pic>
        <p:nvPicPr>
          <p:cNvPr id="2114" name="Google Shape;2114;p112"/>
          <p:cNvPicPr preferRelativeResize="0"/>
          <p:nvPr/>
        </p:nvPicPr>
        <p:blipFill>
          <a:blip r:embed="rId3">
            <a:alphaModFix/>
          </a:blip>
          <a:stretch>
            <a:fillRect/>
          </a:stretch>
        </p:blipFill>
        <p:spPr>
          <a:xfrm>
            <a:off x="1817575" y="2639550"/>
            <a:ext cx="4972576" cy="2161700"/>
          </a:xfrm>
          <a:prstGeom prst="rect">
            <a:avLst/>
          </a:prstGeom>
          <a:noFill/>
          <a:ln cap="flat" cmpd="sng" w="19050">
            <a:solidFill>
              <a:srgbClr val="000000"/>
            </a:solidFill>
            <a:prstDash val="solid"/>
            <a:round/>
            <a:headEnd len="sm" w="sm" type="none"/>
            <a:tailEnd len="sm" w="sm" type="none"/>
          </a:ln>
        </p:spPr>
      </p:pic>
      <p:sp>
        <p:nvSpPr>
          <p:cNvPr id="2115" name="Google Shape;2115;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9" name="Shape 2119"/>
        <p:cNvGrpSpPr/>
        <p:nvPr/>
      </p:nvGrpSpPr>
      <p:grpSpPr>
        <a:xfrm>
          <a:off x="0" y="0"/>
          <a:ext cx="0" cy="0"/>
          <a:chOff x="0" y="0"/>
          <a:chExt cx="0" cy="0"/>
        </a:xfrm>
      </p:grpSpPr>
      <p:sp>
        <p:nvSpPr>
          <p:cNvPr id="2120" name="Google Shape;2120;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
        <p:nvSpPr>
          <p:cNvPr id="2121" name="Google Shape;2121;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122" name="Google Shape;212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3" name="Google Shape;2123;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4" name="Google Shape;2124;p113"/>
          <p:cNvSpPr txBox="1"/>
          <p:nvPr>
            <p:ph idx="3" type="body"/>
          </p:nvPr>
        </p:nvSpPr>
        <p:spPr>
          <a:xfrm>
            <a:off x="175" y="1535650"/>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4. “?msg=Credit*” AND file=“error.do” AND source!=*www2*</a:t>
            </a:r>
            <a:endParaRPr b="1" sz="1600">
              <a:solidFill>
                <a:srgbClr val="24292E"/>
              </a:solidFill>
              <a:latin typeface="Roboto Mono"/>
              <a:ea typeface="Roboto Mono"/>
              <a:cs typeface="Roboto Mono"/>
              <a:sym typeface="Roboto Mono"/>
            </a:endParaRPr>
          </a:p>
          <a:p>
            <a:pPr indent="0" lvl="0" marL="0" rtl="0" algn="l">
              <a:spcBef>
                <a:spcPts val="800"/>
              </a:spcBef>
              <a:spcAft>
                <a:spcPts val="800"/>
              </a:spcAft>
              <a:buNone/>
            </a:pPr>
            <a:r>
              <a:t/>
            </a:r>
            <a:endParaRPr sz="1600">
              <a:solidFill>
                <a:srgbClr val="24292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8" name="Shape 2128"/>
        <p:cNvGrpSpPr/>
        <p:nvPr/>
      </p:nvGrpSpPr>
      <p:grpSpPr>
        <a:xfrm>
          <a:off x="0" y="0"/>
          <a:ext cx="0" cy="0"/>
          <a:chOff x="0" y="0"/>
          <a:chExt cx="0" cy="0"/>
        </a:xfrm>
      </p:grpSpPr>
      <p:sp>
        <p:nvSpPr>
          <p:cNvPr id="2129" name="Google Shape;2129;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
        <p:nvSpPr>
          <p:cNvPr id="2130" name="Google Shape;2130;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131" name="Google Shape;2131;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2" name="Google Shape;2132;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3" name="Google Shape;2133;p114"/>
          <p:cNvSpPr txBox="1"/>
          <p:nvPr>
            <p:ph idx="3" type="body"/>
          </p:nvPr>
        </p:nvSpPr>
        <p:spPr>
          <a:xfrm>
            <a:off x="175" y="1535650"/>
            <a:ext cx="9144000" cy="1424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4. host=quiz “?msg=Credit*” AND file=“error.do” AND source!=*www2*</a:t>
            </a:r>
            <a:endParaRPr b="1" sz="1600">
              <a:solidFill>
                <a:srgbClr val="24292E"/>
              </a:solidFill>
              <a:latin typeface="Roboto Mono"/>
              <a:ea typeface="Roboto Mono"/>
              <a:cs typeface="Roboto Mono"/>
              <a:sym typeface="Roboto Mono"/>
            </a:endParaRPr>
          </a:p>
          <a:p>
            <a:pPr indent="0" lvl="0" marL="0" rtl="0" algn="l">
              <a:spcBef>
                <a:spcPts val="800"/>
              </a:spcBef>
              <a:spcAft>
                <a:spcPts val="0"/>
              </a:spcAft>
              <a:buNone/>
            </a:pPr>
            <a:r>
              <a:rPr b="1" lang="en" sz="1600">
                <a:solidFill>
                  <a:srgbClr val="24292E"/>
                </a:solidFill>
                <a:highlight>
                  <a:srgbClr val="FFFF00"/>
                </a:highlight>
                <a:latin typeface="Roboto Mono"/>
                <a:ea typeface="Roboto Mono"/>
                <a:cs typeface="Roboto Mono"/>
                <a:sym typeface="Roboto Mono"/>
              </a:rPr>
              <a:t>What:</a:t>
            </a:r>
            <a:r>
              <a:rPr lang="en" sz="1600">
                <a:solidFill>
                  <a:srgbClr val="24292E"/>
                </a:solidFill>
                <a:highlight>
                  <a:srgbClr val="FFFF00"/>
                </a:highlight>
              </a:rPr>
              <a:t>This</a:t>
            </a:r>
            <a:r>
              <a:rPr lang="en" sz="1600">
                <a:solidFill>
                  <a:srgbClr val="24292E"/>
                </a:solidFill>
                <a:highlight>
                  <a:srgbClr val="FFFF00"/>
                </a:highlight>
              </a:rPr>
              <a:t> search returns the purchase date, purchase item ID, user agent and client IP address for transactions on all hosts except www2. </a:t>
            </a:r>
            <a:endParaRPr sz="1600">
              <a:solidFill>
                <a:srgbClr val="24292E"/>
              </a:solidFill>
              <a:highlight>
                <a:srgbClr val="FFFF00"/>
              </a:highlight>
            </a:endParaRPr>
          </a:p>
          <a:p>
            <a:pPr indent="0" lvl="0" marL="0" rtl="0" algn="l">
              <a:spcBef>
                <a:spcPts val="800"/>
              </a:spcBef>
              <a:spcAft>
                <a:spcPts val="0"/>
              </a:spcAft>
              <a:buNone/>
            </a:pPr>
            <a:r>
              <a:rPr b="1" lang="en" sz="1600">
                <a:solidFill>
                  <a:srgbClr val="24292E"/>
                </a:solidFill>
                <a:highlight>
                  <a:srgbClr val="FFFF00"/>
                </a:highlight>
                <a:latin typeface="Roboto Mono"/>
                <a:ea typeface="Roboto Mono"/>
                <a:cs typeface="Roboto Mono"/>
                <a:sym typeface="Roboto Mono"/>
              </a:rPr>
              <a:t>Why:</a:t>
            </a:r>
            <a:r>
              <a:rPr lang="en" sz="1600">
                <a:solidFill>
                  <a:srgbClr val="24292E"/>
                </a:solidFill>
                <a:highlight>
                  <a:srgbClr val="FFFF00"/>
                </a:highlight>
              </a:rPr>
              <a:t>To Investigate possible credit card fraud</a:t>
            </a:r>
            <a:r>
              <a:rPr b="1" lang="en" sz="1600">
                <a:solidFill>
                  <a:srgbClr val="24292E"/>
                </a:solidFill>
                <a:highlight>
                  <a:srgbClr val="FFFF00"/>
                </a:highlight>
              </a:rPr>
              <a:t>. </a:t>
            </a:r>
            <a:endParaRPr b="1" sz="1600">
              <a:solidFill>
                <a:srgbClr val="24292E"/>
              </a:solidFill>
              <a:highlight>
                <a:srgbClr val="FFFF00"/>
              </a:highlight>
            </a:endParaRPr>
          </a:p>
          <a:p>
            <a:pPr indent="0" lvl="0" marL="0" rtl="0" algn="l">
              <a:spcBef>
                <a:spcPts val="800"/>
              </a:spcBef>
              <a:spcAft>
                <a:spcPts val="800"/>
              </a:spcAft>
              <a:buNone/>
            </a:pPr>
            <a:r>
              <a:t/>
            </a:r>
            <a:endParaRPr sz="1600">
              <a:solidFill>
                <a:srgbClr val="24292E"/>
              </a:solidFill>
            </a:endParaRPr>
          </a:p>
        </p:txBody>
      </p:sp>
      <p:pic>
        <p:nvPicPr>
          <p:cNvPr id="2134" name="Google Shape;2134;p114"/>
          <p:cNvPicPr preferRelativeResize="0"/>
          <p:nvPr/>
        </p:nvPicPr>
        <p:blipFill>
          <a:blip r:embed="rId3">
            <a:alphaModFix/>
          </a:blip>
          <a:stretch>
            <a:fillRect/>
          </a:stretch>
        </p:blipFill>
        <p:spPr>
          <a:xfrm>
            <a:off x="1974825" y="2821525"/>
            <a:ext cx="4806751" cy="19427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115"/>
          <p:cNvSpPr txBox="1"/>
          <p:nvPr>
            <p:ph type="title"/>
          </p:nvPr>
        </p:nvSpPr>
        <p:spPr>
          <a:xfrm>
            <a:off x="274350" y="19863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the SPL Search Pipeline</a:t>
            </a:r>
            <a:endParaRPr/>
          </a:p>
        </p:txBody>
      </p:sp>
      <p:sp>
        <p:nvSpPr>
          <p:cNvPr id="2140" name="Google Shape;2140;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41" name="Google Shape;2141;p11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42" name="Google Shape;2142;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6" name="Shape 2146"/>
        <p:cNvGrpSpPr/>
        <p:nvPr/>
      </p:nvGrpSpPr>
      <p:grpSpPr>
        <a:xfrm>
          <a:off x="0" y="0"/>
          <a:ext cx="0" cy="0"/>
          <a:chOff x="0" y="0"/>
          <a:chExt cx="0" cy="0"/>
        </a:xfrm>
      </p:grpSpPr>
      <p:sp>
        <p:nvSpPr>
          <p:cNvPr id="2147" name="Google Shape;2147;p11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We have already used the Pipe Operator  “</a:t>
            </a:r>
            <a:r>
              <a:rPr lang="en" sz="2400">
                <a:solidFill>
                  <a:schemeClr val="dk1"/>
                </a:solidFill>
                <a:latin typeface="Roboto Mono Light"/>
                <a:ea typeface="Roboto Mono Light"/>
                <a:cs typeface="Roboto Mono Light"/>
                <a:sym typeface="Roboto Mono Light"/>
              </a:rPr>
              <a:t>|”</a:t>
            </a:r>
            <a:r>
              <a:rPr lang="en" sz="2400">
                <a:solidFill>
                  <a:schemeClr val="dk1"/>
                </a:solidFill>
                <a:latin typeface="Roboto Light"/>
                <a:ea typeface="Roboto Light"/>
                <a:cs typeface="Roboto Light"/>
                <a:sym typeface="Roboto Light"/>
              </a:rPr>
              <a:t> </a:t>
            </a:r>
            <a:r>
              <a:rPr lang="en" sz="2400">
                <a:solidFill>
                  <a:schemeClr val="dk1"/>
                </a:solidFill>
              </a:rPr>
              <a:t>to send the standard output of one command to the standard input of another command.</a:t>
            </a:r>
            <a:endParaRPr sz="2400">
              <a:solidFill>
                <a:schemeClr val="dk1"/>
              </a:solidFill>
            </a:endParaRPr>
          </a:p>
          <a:p>
            <a:pPr indent="0" lvl="0" marL="0" rtl="0" algn="l">
              <a:spcBef>
                <a:spcPts val="0"/>
              </a:spcBef>
              <a:spcAft>
                <a:spcPts val="0"/>
              </a:spcAft>
              <a:buNone/>
            </a:pPr>
            <a:r>
              <a:t/>
            </a:r>
            <a:endParaRPr/>
          </a:p>
        </p:txBody>
      </p:sp>
      <p:sp>
        <p:nvSpPr>
          <p:cNvPr id="2148" name="Google Shape;2148;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9" name="Google Shape;2149;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3" name="Shape 2153"/>
        <p:cNvGrpSpPr/>
        <p:nvPr/>
      </p:nvGrpSpPr>
      <p:grpSpPr>
        <a:xfrm>
          <a:off x="0" y="0"/>
          <a:ext cx="0" cy="0"/>
          <a:chOff x="0" y="0"/>
          <a:chExt cx="0" cy="0"/>
        </a:xfrm>
      </p:grpSpPr>
      <p:sp>
        <p:nvSpPr>
          <p:cNvPr id="2154" name="Google Shape;2154;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Unix Review: Pipes and Pipelines</a:t>
            </a:r>
            <a:endParaRPr/>
          </a:p>
        </p:txBody>
      </p:sp>
      <p:sp>
        <p:nvSpPr>
          <p:cNvPr id="2155" name="Google Shape;2155;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do each of these commands do?</a:t>
            </a:r>
            <a:endParaRPr/>
          </a:p>
        </p:txBody>
      </p:sp>
      <p:sp>
        <p:nvSpPr>
          <p:cNvPr id="2156" name="Google Shape;2156;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57" name="Google Shape;2157;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8" name="Google Shape;2158;p117"/>
          <p:cNvSpPr txBox="1"/>
          <p:nvPr/>
        </p:nvSpPr>
        <p:spPr>
          <a:xfrm>
            <a:off x="194275" y="1353913"/>
            <a:ext cx="8675400" cy="25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Mono"/>
                <a:ea typeface="Roboto Mono"/>
                <a:cs typeface="Roboto Mono"/>
                <a:sym typeface="Roboto Mono"/>
              </a:rPr>
              <a:t>$ ps -aux | wc -l</a:t>
            </a:r>
            <a:endParaRPr b="1" sz="1600">
              <a:latin typeface="Roboto Mono"/>
              <a:ea typeface="Roboto Mono"/>
              <a:cs typeface="Roboto Mono"/>
              <a:sym typeface="Roboto Mono"/>
            </a:endParaRPr>
          </a:p>
          <a:p>
            <a:pPr indent="0" lvl="0" marL="0" rtl="0" algn="l">
              <a:spcBef>
                <a:spcPts val="80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b="1" sz="800">
              <a:latin typeface="Roboto Mono"/>
              <a:ea typeface="Roboto Mono"/>
              <a:cs typeface="Roboto Mono"/>
              <a:sym typeface="Roboto Mono"/>
            </a:endParaRPr>
          </a:p>
          <a:p>
            <a:pPr indent="0" lvl="0" marL="0" rtl="0" algn="l">
              <a:spcBef>
                <a:spcPts val="0"/>
              </a:spcBef>
              <a:spcAft>
                <a:spcPts val="0"/>
              </a:spcAft>
              <a:buNone/>
            </a:pPr>
            <a:r>
              <a:rPr b="1" lang="en" sz="1600">
                <a:solidFill>
                  <a:schemeClr val="dk1"/>
                </a:solidFill>
                <a:latin typeface="Roboto Mono"/>
                <a:ea typeface="Roboto Mono"/>
                <a:cs typeface="Roboto Mono"/>
                <a:sym typeface="Roboto Mono"/>
              </a:rPr>
              <a:t>$ ls var/log/*.log | grep conf | wc -l</a:t>
            </a:r>
            <a:endParaRPr b="1" sz="16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600">
              <a:solidFill>
                <a:schemeClr val="dk1"/>
              </a:solidFill>
              <a:latin typeface="Roboto Mono"/>
              <a:ea typeface="Roboto Mono"/>
              <a:cs typeface="Roboto Mono"/>
              <a:sym typeface="Roboto Mono"/>
            </a:endParaRPr>
          </a:p>
          <a:p>
            <a:pPr indent="0" lvl="0" marL="457200" rtl="0" algn="l">
              <a:lnSpc>
                <a:spcPct val="100000"/>
              </a:lnSpc>
              <a:spcBef>
                <a:spcPts val="0"/>
              </a:spcBef>
              <a:spcAft>
                <a:spcPts val="0"/>
              </a:spcAft>
              <a:buNone/>
            </a:pPr>
            <a:r>
              <a:t/>
            </a:r>
            <a:endParaRPr b="1" sz="1600">
              <a:solidFill>
                <a:schemeClr val="dk1"/>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2" name="Shape 2162"/>
        <p:cNvGrpSpPr/>
        <p:nvPr/>
      </p:nvGrpSpPr>
      <p:grpSpPr>
        <a:xfrm>
          <a:off x="0" y="0"/>
          <a:ext cx="0" cy="0"/>
          <a:chOff x="0" y="0"/>
          <a:chExt cx="0" cy="0"/>
        </a:xfrm>
      </p:grpSpPr>
      <p:sp>
        <p:nvSpPr>
          <p:cNvPr id="2163" name="Google Shape;2163;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Unix Review: Pipes and Pipelines</a:t>
            </a:r>
            <a:endParaRPr/>
          </a:p>
        </p:txBody>
      </p:sp>
      <p:sp>
        <p:nvSpPr>
          <p:cNvPr id="2164" name="Google Shape;2164;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do each of these commands do?</a:t>
            </a:r>
            <a:endParaRPr/>
          </a:p>
        </p:txBody>
      </p:sp>
      <p:sp>
        <p:nvSpPr>
          <p:cNvPr id="2165" name="Google Shape;2165;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66" name="Google Shape;2166;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7" name="Google Shape;2167;p118"/>
          <p:cNvSpPr txBox="1"/>
          <p:nvPr/>
        </p:nvSpPr>
        <p:spPr>
          <a:xfrm>
            <a:off x="194275" y="1353913"/>
            <a:ext cx="8675400" cy="25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Mono"/>
                <a:ea typeface="Roboto Mono"/>
                <a:cs typeface="Roboto Mono"/>
                <a:sym typeface="Roboto Mono"/>
              </a:rPr>
              <a:t>$ ps -aux | wc -l</a:t>
            </a:r>
            <a:endParaRPr b="1" sz="1600">
              <a:latin typeface="Roboto Mono"/>
              <a:ea typeface="Roboto Mono"/>
              <a:cs typeface="Roboto Mono"/>
              <a:sym typeface="Roboto Mono"/>
            </a:endParaRPr>
          </a:p>
          <a:p>
            <a:pPr indent="0" lvl="0" marL="0" rtl="0" algn="l">
              <a:spcBef>
                <a:spcPts val="80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Clr>
                <a:schemeClr val="dk1"/>
              </a:buClr>
              <a:buSzPts val="1600"/>
              <a:buFont typeface="Roboto Mono"/>
              <a:buChar char="●"/>
            </a:pPr>
            <a:r>
              <a:rPr lang="en" sz="1600">
                <a:solidFill>
                  <a:schemeClr val="dk1"/>
                </a:solidFill>
                <a:latin typeface="Roboto"/>
                <a:ea typeface="Roboto"/>
                <a:cs typeface="Roboto"/>
                <a:sym typeface="Roboto"/>
              </a:rPr>
              <a:t>This command displays the number of processes running in the system.</a:t>
            </a:r>
            <a:r>
              <a:rPr b="1" lang="en" sz="1600">
                <a:solidFill>
                  <a:schemeClr val="dk1"/>
                </a:solidFill>
                <a:latin typeface="Roboto Mono"/>
                <a:ea typeface="Roboto Mono"/>
                <a:cs typeface="Roboto Mono"/>
                <a:sym typeface="Roboto Mono"/>
              </a:rPr>
              <a:t>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b="1" sz="800">
              <a:latin typeface="Roboto Mono"/>
              <a:ea typeface="Roboto Mono"/>
              <a:cs typeface="Roboto Mono"/>
              <a:sym typeface="Roboto Mono"/>
            </a:endParaRPr>
          </a:p>
          <a:p>
            <a:pPr indent="0" lvl="0" marL="0" rtl="0" algn="l">
              <a:spcBef>
                <a:spcPts val="0"/>
              </a:spcBef>
              <a:spcAft>
                <a:spcPts val="0"/>
              </a:spcAft>
              <a:buNone/>
            </a:pPr>
            <a:r>
              <a:rPr b="1" lang="en" sz="1600">
                <a:solidFill>
                  <a:schemeClr val="dk1"/>
                </a:solidFill>
                <a:latin typeface="Roboto Mono"/>
                <a:ea typeface="Roboto Mono"/>
                <a:cs typeface="Roboto Mono"/>
                <a:sym typeface="Roboto Mono"/>
              </a:rPr>
              <a:t>$ ls var/log/*.log | grep conf | wc -l</a:t>
            </a:r>
            <a:endParaRPr b="1" sz="16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600">
              <a:solidFill>
                <a:schemeClr val="dk1"/>
              </a:solidFill>
              <a:latin typeface="Roboto Mono"/>
              <a:ea typeface="Roboto Mono"/>
              <a:cs typeface="Roboto Mono"/>
              <a:sym typeface="Roboto Mono"/>
            </a:endParaRPr>
          </a:p>
          <a:p>
            <a:pPr indent="0" lvl="0" marL="457200" rtl="0" algn="l">
              <a:lnSpc>
                <a:spcPct val="100000"/>
              </a:lnSpc>
              <a:spcBef>
                <a:spcPts val="0"/>
              </a:spcBef>
              <a:spcAft>
                <a:spcPts val="0"/>
              </a:spcAft>
              <a:buNone/>
            </a:pPr>
            <a:r>
              <a:t/>
            </a:r>
            <a:endParaRPr b="1" sz="1600">
              <a:solidFill>
                <a:schemeClr val="dk1"/>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1" name="Shape 2171"/>
        <p:cNvGrpSpPr/>
        <p:nvPr/>
      </p:nvGrpSpPr>
      <p:grpSpPr>
        <a:xfrm>
          <a:off x="0" y="0"/>
          <a:ext cx="0" cy="0"/>
          <a:chOff x="0" y="0"/>
          <a:chExt cx="0" cy="0"/>
        </a:xfrm>
      </p:grpSpPr>
      <p:sp>
        <p:nvSpPr>
          <p:cNvPr id="2172" name="Google Shape;2172;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Unix Review: Pipes and Pipelines</a:t>
            </a:r>
            <a:endParaRPr/>
          </a:p>
        </p:txBody>
      </p:sp>
      <p:sp>
        <p:nvSpPr>
          <p:cNvPr id="2173" name="Google Shape;2173;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do each of these commands do?</a:t>
            </a:r>
            <a:endParaRPr/>
          </a:p>
        </p:txBody>
      </p:sp>
      <p:sp>
        <p:nvSpPr>
          <p:cNvPr id="2174" name="Google Shape;2174;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75" name="Google Shape;2175;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6" name="Google Shape;2176;p119"/>
          <p:cNvSpPr txBox="1"/>
          <p:nvPr/>
        </p:nvSpPr>
        <p:spPr>
          <a:xfrm>
            <a:off x="194275" y="1353913"/>
            <a:ext cx="8675400" cy="25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Mono"/>
                <a:ea typeface="Roboto Mono"/>
                <a:cs typeface="Roboto Mono"/>
                <a:sym typeface="Roboto Mono"/>
              </a:rPr>
              <a:t>$ ps -aux | wc -l</a:t>
            </a:r>
            <a:endParaRPr b="1" sz="1600">
              <a:latin typeface="Roboto Mono"/>
              <a:ea typeface="Roboto Mono"/>
              <a:cs typeface="Roboto Mono"/>
              <a:sym typeface="Roboto Mono"/>
            </a:endParaRPr>
          </a:p>
          <a:p>
            <a:pPr indent="0" lvl="0" marL="0" rtl="0" algn="l">
              <a:spcBef>
                <a:spcPts val="80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Clr>
                <a:schemeClr val="dk1"/>
              </a:buClr>
              <a:buSzPts val="1600"/>
              <a:buFont typeface="Roboto Mono"/>
              <a:buChar char="●"/>
            </a:pPr>
            <a:r>
              <a:rPr lang="en" sz="1600">
                <a:solidFill>
                  <a:schemeClr val="dk1"/>
                </a:solidFill>
                <a:latin typeface="Roboto"/>
                <a:ea typeface="Roboto"/>
                <a:cs typeface="Roboto"/>
                <a:sym typeface="Roboto"/>
              </a:rPr>
              <a:t>This command displays the number of processes running in the system.</a:t>
            </a:r>
            <a:r>
              <a:rPr b="1" lang="en" sz="1600">
                <a:solidFill>
                  <a:schemeClr val="dk1"/>
                </a:solidFill>
                <a:latin typeface="Roboto Mono"/>
                <a:ea typeface="Roboto Mono"/>
                <a:cs typeface="Roboto Mono"/>
                <a:sym typeface="Roboto Mono"/>
              </a:rPr>
              <a:t>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b="1" sz="800">
              <a:latin typeface="Roboto Mono"/>
              <a:ea typeface="Roboto Mono"/>
              <a:cs typeface="Roboto Mono"/>
              <a:sym typeface="Roboto Mono"/>
            </a:endParaRPr>
          </a:p>
          <a:p>
            <a:pPr indent="0" lvl="0" marL="0" rtl="0" algn="l">
              <a:spcBef>
                <a:spcPts val="0"/>
              </a:spcBef>
              <a:spcAft>
                <a:spcPts val="0"/>
              </a:spcAft>
              <a:buNone/>
            </a:pPr>
            <a:r>
              <a:rPr b="1" lang="en" sz="1600">
                <a:solidFill>
                  <a:schemeClr val="dk1"/>
                </a:solidFill>
                <a:latin typeface="Roboto Mono"/>
                <a:ea typeface="Roboto Mono"/>
                <a:cs typeface="Roboto Mono"/>
                <a:sym typeface="Roboto Mono"/>
              </a:rPr>
              <a:t>$ ls var/log/*.log | grep conf | wc -l</a:t>
            </a:r>
            <a:endParaRPr b="1" sz="16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600">
              <a:solidFill>
                <a:schemeClr val="dk1"/>
              </a:solidFill>
              <a:latin typeface="Roboto Mono"/>
              <a:ea typeface="Roboto Mono"/>
              <a:cs typeface="Roboto Mono"/>
              <a:sym typeface="Roboto Mono"/>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latin typeface="Roboto"/>
                <a:ea typeface="Roboto"/>
                <a:cs typeface="Roboto"/>
                <a:sym typeface="Roboto"/>
              </a:rPr>
              <a:t>This command gets the list of files in the </a:t>
            </a:r>
            <a:r>
              <a:rPr b="1" lang="en" sz="1600">
                <a:solidFill>
                  <a:schemeClr val="dk1"/>
                </a:solidFill>
                <a:latin typeface="Roboto Mono"/>
                <a:ea typeface="Roboto Mono"/>
                <a:cs typeface="Roboto Mono"/>
                <a:sym typeface="Roboto Mono"/>
              </a:rPr>
              <a:t>var/log</a:t>
            </a:r>
            <a:r>
              <a:rPr lang="en" sz="1600">
                <a:solidFill>
                  <a:schemeClr val="dk1"/>
                </a:solidFill>
                <a:latin typeface="Roboto"/>
                <a:ea typeface="Roboto"/>
                <a:cs typeface="Roboto"/>
                <a:sym typeface="Roboto"/>
              </a:rPr>
              <a:t> directory with the </a:t>
            </a:r>
            <a:r>
              <a:rPr b="1" lang="en" sz="1600">
                <a:solidFill>
                  <a:schemeClr val="dk1"/>
                </a:solidFill>
                <a:latin typeface="Roboto Mono"/>
                <a:ea typeface="Roboto Mono"/>
                <a:cs typeface="Roboto Mono"/>
                <a:sym typeface="Roboto Mono"/>
              </a:rPr>
              <a:t>*.log</a:t>
            </a:r>
            <a:r>
              <a:rPr lang="en" sz="1600">
                <a:solidFill>
                  <a:schemeClr val="dk1"/>
                </a:solidFill>
                <a:latin typeface="Roboto"/>
                <a:ea typeface="Roboto"/>
                <a:cs typeface="Roboto"/>
                <a:sym typeface="Roboto"/>
              </a:rPr>
              <a:t> extension. </a:t>
            </a:r>
            <a:endParaRPr sz="1600">
              <a:solidFill>
                <a:schemeClr val="dk1"/>
              </a:solidFill>
              <a:latin typeface="Roboto"/>
              <a:ea typeface="Roboto"/>
              <a:cs typeface="Roboto"/>
              <a:sym typeface="Roboto"/>
            </a:endParaRPr>
          </a:p>
          <a:p>
            <a:pPr indent="-330200" lvl="1" marL="914400" rtl="0" algn="l">
              <a:lnSpc>
                <a:spcPct val="100000"/>
              </a:lnSpc>
              <a:spcBef>
                <a:spcPts val="0"/>
              </a:spcBef>
              <a:spcAft>
                <a:spcPts val="0"/>
              </a:spcAft>
              <a:buClr>
                <a:schemeClr val="dk1"/>
              </a:buClr>
              <a:buSzPts val="1600"/>
              <a:buChar char="○"/>
            </a:pPr>
            <a:r>
              <a:rPr lang="en" sz="1600">
                <a:solidFill>
                  <a:schemeClr val="dk1"/>
                </a:solidFill>
                <a:latin typeface="Roboto"/>
                <a:ea typeface="Roboto"/>
                <a:cs typeface="Roboto"/>
                <a:sym typeface="Roboto"/>
              </a:rPr>
              <a:t>The output from the </a:t>
            </a:r>
            <a:r>
              <a:rPr b="1" lang="en" sz="1600">
                <a:solidFill>
                  <a:schemeClr val="dk1"/>
                </a:solidFill>
                <a:latin typeface="Roboto Mono"/>
                <a:ea typeface="Roboto Mono"/>
                <a:cs typeface="Roboto Mono"/>
                <a:sym typeface="Roboto Mono"/>
              </a:rPr>
              <a:t>ls</a:t>
            </a:r>
            <a:r>
              <a:rPr lang="en" sz="1600">
                <a:solidFill>
                  <a:schemeClr val="dk1"/>
                </a:solidFill>
                <a:latin typeface="Roboto"/>
                <a:ea typeface="Roboto"/>
                <a:cs typeface="Roboto"/>
                <a:sym typeface="Roboto"/>
              </a:rPr>
              <a:t> command is passed to the </a:t>
            </a:r>
            <a:r>
              <a:rPr b="1" lang="en" sz="1600">
                <a:solidFill>
                  <a:schemeClr val="dk1"/>
                </a:solidFill>
                <a:latin typeface="Roboto Mono"/>
                <a:ea typeface="Roboto Mono"/>
                <a:cs typeface="Roboto Mono"/>
                <a:sym typeface="Roboto Mono"/>
              </a:rPr>
              <a:t>grep</a:t>
            </a:r>
            <a:r>
              <a:rPr lang="en" sz="1600">
                <a:solidFill>
                  <a:schemeClr val="dk1"/>
                </a:solidFill>
                <a:latin typeface="Roboto"/>
                <a:ea typeface="Roboto"/>
                <a:cs typeface="Roboto"/>
                <a:sym typeface="Roboto"/>
              </a:rPr>
              <a:t> command to look for the string </a:t>
            </a:r>
            <a:r>
              <a:rPr b="1" lang="en" sz="1600">
                <a:solidFill>
                  <a:schemeClr val="dk1"/>
                </a:solidFill>
                <a:latin typeface="Roboto Mono"/>
                <a:ea typeface="Roboto Mono"/>
                <a:cs typeface="Roboto Mono"/>
                <a:sym typeface="Roboto Mono"/>
              </a:rPr>
              <a:t>conf</a:t>
            </a:r>
            <a:r>
              <a:rPr lang="en" sz="1600">
                <a:solidFill>
                  <a:schemeClr val="dk1"/>
                </a:solidFill>
                <a:latin typeface="Roboto"/>
                <a:ea typeface="Roboto"/>
                <a:cs typeface="Roboto"/>
                <a:sym typeface="Roboto"/>
              </a:rPr>
              <a:t>. </a:t>
            </a:r>
            <a:endParaRPr sz="1600">
              <a:solidFill>
                <a:schemeClr val="dk1"/>
              </a:solidFill>
              <a:latin typeface="Roboto"/>
              <a:ea typeface="Roboto"/>
              <a:cs typeface="Roboto"/>
              <a:sym typeface="Roboto"/>
            </a:endParaRPr>
          </a:p>
          <a:p>
            <a:pPr indent="-330200" lvl="1" marL="914400" rtl="0" algn="l">
              <a:lnSpc>
                <a:spcPct val="100000"/>
              </a:lnSpc>
              <a:spcBef>
                <a:spcPts val="1000"/>
              </a:spcBef>
              <a:spcAft>
                <a:spcPts val="0"/>
              </a:spcAft>
              <a:buClr>
                <a:schemeClr val="dk1"/>
              </a:buClr>
              <a:buSzPts val="1600"/>
              <a:buChar char="○"/>
            </a:pPr>
            <a:r>
              <a:rPr lang="en" sz="1600">
                <a:solidFill>
                  <a:schemeClr val="dk1"/>
                </a:solidFill>
                <a:latin typeface="Roboto"/>
                <a:ea typeface="Roboto"/>
                <a:cs typeface="Roboto"/>
                <a:sym typeface="Roboto"/>
              </a:rPr>
              <a:t>The output from the </a:t>
            </a:r>
            <a:r>
              <a:rPr b="1" lang="en" sz="1600">
                <a:solidFill>
                  <a:schemeClr val="dk1"/>
                </a:solidFill>
                <a:latin typeface="Roboto Mono"/>
                <a:ea typeface="Roboto Mono"/>
                <a:cs typeface="Roboto Mono"/>
                <a:sym typeface="Roboto Mono"/>
              </a:rPr>
              <a:t>grep</a:t>
            </a:r>
            <a:r>
              <a:rPr lang="en" sz="1600">
                <a:solidFill>
                  <a:schemeClr val="dk1"/>
                </a:solidFill>
                <a:latin typeface="Roboto"/>
                <a:ea typeface="Roboto"/>
                <a:cs typeface="Roboto"/>
                <a:sym typeface="Roboto"/>
              </a:rPr>
              <a:t> command is passed to the </a:t>
            </a:r>
            <a:r>
              <a:rPr b="1" lang="en" sz="1600">
                <a:solidFill>
                  <a:schemeClr val="dk1"/>
                </a:solidFill>
                <a:latin typeface="Roboto Mono"/>
                <a:ea typeface="Roboto Mono"/>
                <a:cs typeface="Roboto Mono"/>
                <a:sym typeface="Roboto Mono"/>
              </a:rPr>
              <a:t>wc</a:t>
            </a:r>
            <a:r>
              <a:rPr lang="en" sz="1600">
                <a:solidFill>
                  <a:schemeClr val="dk1"/>
                </a:solidFill>
                <a:latin typeface="Roboto"/>
                <a:ea typeface="Roboto"/>
                <a:cs typeface="Roboto"/>
                <a:sym typeface="Roboto"/>
              </a:rPr>
              <a:t> command to count the number of lines.</a:t>
            </a:r>
            <a:endParaRPr b="1" sz="1600">
              <a:solidFill>
                <a:schemeClr val="dk1"/>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0" name="Shape 2180"/>
        <p:cNvGrpSpPr/>
        <p:nvPr/>
      </p:nvGrpSpPr>
      <p:grpSpPr>
        <a:xfrm>
          <a:off x="0" y="0"/>
          <a:ext cx="0" cy="0"/>
          <a:chOff x="0" y="0"/>
          <a:chExt cx="0" cy="0"/>
        </a:xfrm>
      </p:grpSpPr>
      <p:sp>
        <p:nvSpPr>
          <p:cNvPr id="2181" name="Google Shape;2181;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do Pipes and Pipelines Work?</a:t>
            </a:r>
            <a:endParaRPr/>
          </a:p>
        </p:txBody>
      </p:sp>
      <p:sp>
        <p:nvSpPr>
          <p:cNvPr id="2182" name="Google Shape;2182;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Pipes are used in </a:t>
            </a:r>
            <a:r>
              <a:rPr b="1" lang="en"/>
              <a:t>Search Process Learning (SPL)</a:t>
            </a:r>
            <a:r>
              <a:rPr lang="en"/>
              <a:t> to narrow down search result to specific criteria:</a:t>
            </a:r>
            <a:endParaRPr/>
          </a:p>
        </p:txBody>
      </p:sp>
      <p:sp>
        <p:nvSpPr>
          <p:cNvPr id="2183" name="Google Shape;2183;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84" name="Google Shape;2184;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5" name="Google Shape;2185;p120"/>
          <p:cNvSpPr txBox="1"/>
          <p:nvPr>
            <p:ph idx="3" type="body"/>
          </p:nvPr>
        </p:nvSpPr>
        <p:spPr>
          <a:xfrm>
            <a:off x="0" y="1552950"/>
            <a:ext cx="9144000" cy="33636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SzPts val="1800"/>
              <a:buChar char="●"/>
            </a:pPr>
            <a:r>
              <a:rPr lang="en" sz="1800"/>
              <a:t>Like Unix, a vertical bar “ | ” is used to chain together a series (or pipeline) of search commands.</a:t>
            </a:r>
            <a:endParaRPr sz="1800"/>
          </a:p>
          <a:p>
            <a:pPr indent="0" lvl="0" marL="457200" rtl="0" algn="l">
              <a:spcBef>
                <a:spcPts val="1200"/>
              </a:spcBef>
              <a:spcAft>
                <a:spcPts val="0"/>
              </a:spcAft>
              <a:buNone/>
            </a:pPr>
            <a:r>
              <a:t/>
            </a:r>
            <a:endParaRPr sz="1000">
              <a:latin typeface="Roboto Light"/>
              <a:ea typeface="Roboto Light"/>
              <a:cs typeface="Roboto Light"/>
              <a:sym typeface="Roboto Light"/>
            </a:endParaRPr>
          </a:p>
          <a:p>
            <a:pPr indent="-342900" lvl="0" marL="457200" rtl="0" algn="l">
              <a:lnSpc>
                <a:spcPct val="113000"/>
              </a:lnSpc>
              <a:spcBef>
                <a:spcPts val="1200"/>
              </a:spcBef>
              <a:spcAft>
                <a:spcPts val="0"/>
              </a:spcAft>
              <a:buSzPts val="1800"/>
              <a:buChar char="●"/>
            </a:pPr>
            <a:r>
              <a:rPr lang="en" sz="1800"/>
              <a:t>Commands are processed from left to right. </a:t>
            </a:r>
            <a:endParaRPr sz="1800"/>
          </a:p>
          <a:p>
            <a:pPr indent="-342900" lvl="1" marL="914400" rtl="0" algn="l">
              <a:spcBef>
                <a:spcPts val="1200"/>
              </a:spcBef>
              <a:spcAft>
                <a:spcPts val="0"/>
              </a:spcAft>
              <a:buSzPts val="1800"/>
              <a:buFont typeface="Roboto Light"/>
              <a:buChar char="○"/>
            </a:pPr>
            <a:r>
              <a:rPr lang="en" sz="1800">
                <a:latin typeface="Roboto Light"/>
                <a:ea typeface="Roboto Light"/>
                <a:cs typeface="Roboto Light"/>
                <a:sym typeface="Roboto Light"/>
              </a:rPr>
              <a:t>The results of the command to the left of the | operator is fed into the command to the right of the | operator. </a:t>
            </a:r>
            <a:endParaRPr sz="1800">
              <a:latin typeface="Roboto Light"/>
              <a:ea typeface="Roboto Light"/>
              <a:cs typeface="Roboto Light"/>
              <a:sym typeface="Roboto Light"/>
            </a:endParaRPr>
          </a:p>
          <a:p>
            <a:pPr indent="0" lvl="0" marL="914400" rtl="0" algn="l">
              <a:spcBef>
                <a:spcPts val="1200"/>
              </a:spcBef>
              <a:spcAft>
                <a:spcPts val="0"/>
              </a:spcAft>
              <a:buNone/>
            </a:pPr>
            <a:r>
              <a:t/>
            </a:r>
            <a:endParaRPr sz="1000">
              <a:latin typeface="Roboto Light"/>
              <a:ea typeface="Roboto Light"/>
              <a:cs typeface="Roboto Light"/>
              <a:sym typeface="Roboto Light"/>
            </a:endParaRPr>
          </a:p>
          <a:p>
            <a:pPr indent="-342900" lvl="0" marL="457200" rtl="0" algn="l">
              <a:spcBef>
                <a:spcPts val="1200"/>
              </a:spcBef>
              <a:spcAft>
                <a:spcPts val="0"/>
              </a:spcAft>
              <a:buSzPts val="1800"/>
              <a:buChar char="●"/>
            </a:pPr>
            <a:r>
              <a:rPr lang="en" sz="1800"/>
              <a:t>The intermediate command results table from each search is used (</a:t>
            </a:r>
            <a:r>
              <a:rPr i="1" lang="en" sz="1800"/>
              <a:t>or piped</a:t>
            </a:r>
            <a:r>
              <a:rPr lang="en" sz="1800"/>
              <a:t>) as input to the next command.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9" name="Shape 2189"/>
        <p:cNvGrpSpPr/>
        <p:nvPr/>
      </p:nvGrpSpPr>
      <p:grpSpPr>
        <a:xfrm>
          <a:off x="0" y="0"/>
          <a:ext cx="0" cy="0"/>
          <a:chOff x="0" y="0"/>
          <a:chExt cx="0" cy="0"/>
        </a:xfrm>
      </p:grpSpPr>
      <p:sp>
        <p:nvSpPr>
          <p:cNvPr id="2190" name="Google Shape;2190;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How Do Pipes and Pipelines Work?</a:t>
            </a:r>
            <a:endParaRPr/>
          </a:p>
        </p:txBody>
      </p:sp>
      <p:sp>
        <p:nvSpPr>
          <p:cNvPr id="2191" name="Google Shape;219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2" name="Google Shape;2192;p121"/>
          <p:cNvSpPr/>
          <p:nvPr/>
        </p:nvSpPr>
        <p:spPr>
          <a:xfrm>
            <a:off x="3106210" y="1278750"/>
            <a:ext cx="920400" cy="478200"/>
          </a:xfrm>
          <a:prstGeom prst="rightArrow">
            <a:avLst>
              <a:gd fmla="val 50000" name="adj1"/>
              <a:gd fmla="val 50000" name="adj2"/>
            </a:avLst>
          </a:prstGeom>
          <a:solidFill>
            <a:schemeClr val="lt2"/>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2</a:t>
            </a:r>
            <a:endParaRPr>
              <a:latin typeface="Roboto"/>
              <a:ea typeface="Roboto"/>
              <a:cs typeface="Roboto"/>
              <a:sym typeface="Roboto"/>
            </a:endParaRPr>
          </a:p>
        </p:txBody>
      </p:sp>
      <p:sp>
        <p:nvSpPr>
          <p:cNvPr id="2193" name="Google Shape;2193;p121"/>
          <p:cNvSpPr/>
          <p:nvPr/>
        </p:nvSpPr>
        <p:spPr>
          <a:xfrm>
            <a:off x="724088" y="1294150"/>
            <a:ext cx="1859700" cy="478200"/>
          </a:xfrm>
          <a:prstGeom prst="rightArrow">
            <a:avLst>
              <a:gd fmla="val 50000" name="adj1"/>
              <a:gd fmla="val 50000" name="adj2"/>
            </a:avLst>
          </a:prstGeom>
          <a:solidFill>
            <a:schemeClr val="lt2"/>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194" name="Google Shape;2194;p121"/>
          <p:cNvSpPr/>
          <p:nvPr/>
        </p:nvSpPr>
        <p:spPr>
          <a:xfrm>
            <a:off x="4733663" y="1294150"/>
            <a:ext cx="1541700" cy="478200"/>
          </a:xfrm>
          <a:prstGeom prst="rightArrow">
            <a:avLst>
              <a:gd fmla="val 50000" name="adj1"/>
              <a:gd fmla="val 50000" name="adj2"/>
            </a:avLst>
          </a:prstGeom>
          <a:solidFill>
            <a:schemeClr val="lt2"/>
          </a:solid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3</a:t>
            </a:r>
            <a:endParaRPr>
              <a:latin typeface="Roboto"/>
              <a:ea typeface="Roboto"/>
              <a:cs typeface="Roboto"/>
              <a:sym typeface="Roboto"/>
            </a:endParaRPr>
          </a:p>
        </p:txBody>
      </p:sp>
      <p:sp>
        <p:nvSpPr>
          <p:cNvPr id="2195" name="Google Shape;2195;p121"/>
          <p:cNvSpPr/>
          <p:nvPr/>
        </p:nvSpPr>
        <p:spPr>
          <a:xfrm>
            <a:off x="6706038" y="1345875"/>
            <a:ext cx="2008500" cy="329400"/>
          </a:xfrm>
          <a:prstGeom prst="rect">
            <a:avLst/>
          </a:prstGeom>
          <a:solidFill>
            <a:schemeClr val="lt2"/>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Final Results</a:t>
            </a:r>
            <a:endParaRPr>
              <a:latin typeface="Roboto"/>
              <a:ea typeface="Roboto"/>
              <a:cs typeface="Roboto"/>
              <a:sym typeface="Roboto"/>
            </a:endParaRPr>
          </a:p>
        </p:txBody>
      </p:sp>
      <p:sp>
        <p:nvSpPr>
          <p:cNvPr id="2196" name="Google Shape;2196;p121"/>
          <p:cNvSpPr txBox="1"/>
          <p:nvPr/>
        </p:nvSpPr>
        <p:spPr>
          <a:xfrm>
            <a:off x="429463" y="1808950"/>
            <a:ext cx="3894900" cy="329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 sz="1200">
                <a:solidFill>
                  <a:srgbClr val="073763"/>
                </a:solidFill>
                <a:latin typeface="Roboto Mono"/>
                <a:ea typeface="Roboto Mono"/>
                <a:cs typeface="Roboto Mono"/>
                <a:sym typeface="Roboto Mono"/>
              </a:rPr>
              <a:t> </a:t>
            </a:r>
            <a:r>
              <a:rPr lang="en" sz="1200">
                <a:solidFill>
                  <a:srgbClr val="073763"/>
                </a:solidFill>
                <a:latin typeface="Roboto Mono"/>
                <a:ea typeface="Roboto Mono"/>
                <a:cs typeface="Roboto Mono"/>
                <a:sym typeface="Roboto Mono"/>
              </a:rPr>
              <a:t>source=access_30Day.log</a:t>
            </a:r>
            <a:r>
              <a:rPr lang="en" sz="1200">
                <a:latin typeface="Roboto Mono"/>
                <a:ea typeface="Roboto Mono"/>
                <a:cs typeface="Roboto Mono"/>
                <a:sym typeface="Roboto Mono"/>
              </a:rPr>
              <a:t>   </a:t>
            </a:r>
            <a:r>
              <a:rPr lang="en" sz="1200">
                <a:solidFill>
                  <a:srgbClr val="990000"/>
                </a:solidFill>
                <a:latin typeface="Roboto Mono"/>
                <a:ea typeface="Roboto Mono"/>
                <a:cs typeface="Roboto Mono"/>
                <a:sym typeface="Roboto Mono"/>
              </a:rPr>
              <a:t>status = 500</a:t>
            </a:r>
            <a:endParaRPr sz="1200">
              <a:solidFill>
                <a:srgbClr val="990000"/>
              </a:solidFill>
              <a:latin typeface="Roboto Mono"/>
              <a:ea typeface="Roboto Mono"/>
              <a:cs typeface="Roboto Mono"/>
              <a:sym typeface="Roboto Mono"/>
            </a:endParaRPr>
          </a:p>
        </p:txBody>
      </p:sp>
      <p:sp>
        <p:nvSpPr>
          <p:cNvPr id="2197" name="Google Shape;2197;p121"/>
          <p:cNvSpPr txBox="1"/>
          <p:nvPr/>
        </p:nvSpPr>
        <p:spPr>
          <a:xfrm>
            <a:off x="4452563" y="1824338"/>
            <a:ext cx="2103900" cy="329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 sz="1200">
                <a:solidFill>
                  <a:srgbClr val="351C75"/>
                </a:solidFill>
                <a:latin typeface="Roboto Mono"/>
                <a:ea typeface="Roboto Mono"/>
                <a:cs typeface="Roboto Mono"/>
                <a:sym typeface="Roboto Mono"/>
              </a:rPr>
              <a:t>Top limit= 5 useragent</a:t>
            </a:r>
            <a:endParaRPr sz="1200">
              <a:solidFill>
                <a:srgbClr val="351C75"/>
              </a:solidFill>
              <a:latin typeface="Roboto Mono"/>
              <a:ea typeface="Roboto Mono"/>
              <a:cs typeface="Roboto Mono"/>
              <a:sym typeface="Roboto Mono"/>
            </a:endParaRPr>
          </a:p>
        </p:txBody>
      </p:sp>
      <p:sp>
        <p:nvSpPr>
          <p:cNvPr id="2198" name="Google Shape;2198;p121"/>
          <p:cNvSpPr txBox="1"/>
          <p:nvPr/>
        </p:nvSpPr>
        <p:spPr>
          <a:xfrm>
            <a:off x="6759188" y="1808950"/>
            <a:ext cx="1806600" cy="329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 sz="1200">
                <a:solidFill>
                  <a:srgbClr val="741B47"/>
                </a:solidFill>
                <a:latin typeface="Roboto Mono"/>
                <a:ea typeface="Roboto Mono"/>
                <a:cs typeface="Roboto Mono"/>
                <a:sym typeface="Roboto Mono"/>
              </a:rPr>
              <a:t>f</a:t>
            </a:r>
            <a:r>
              <a:rPr lang="en" sz="1200">
                <a:solidFill>
                  <a:srgbClr val="741B47"/>
                </a:solidFill>
                <a:latin typeface="Roboto Mono"/>
                <a:ea typeface="Roboto Mono"/>
                <a:cs typeface="Roboto Mono"/>
                <a:sym typeface="Roboto Mono"/>
              </a:rPr>
              <a:t>ields - percent</a:t>
            </a:r>
            <a:endParaRPr sz="1200">
              <a:solidFill>
                <a:srgbClr val="741B47"/>
              </a:solidFill>
              <a:latin typeface="Roboto Mono"/>
              <a:ea typeface="Roboto Mono"/>
              <a:cs typeface="Roboto Mono"/>
              <a:sym typeface="Roboto Mono"/>
            </a:endParaRPr>
          </a:p>
        </p:txBody>
      </p:sp>
      <p:cxnSp>
        <p:nvCxnSpPr>
          <p:cNvPr id="2199" name="Google Shape;2199;p121"/>
          <p:cNvCxnSpPr/>
          <p:nvPr/>
        </p:nvCxnSpPr>
        <p:spPr>
          <a:xfrm>
            <a:off x="4368088" y="1862050"/>
            <a:ext cx="0" cy="276300"/>
          </a:xfrm>
          <a:prstGeom prst="straightConnector1">
            <a:avLst/>
          </a:prstGeom>
          <a:noFill/>
          <a:ln cap="flat" cmpd="sng" w="28575">
            <a:solidFill>
              <a:srgbClr val="6AA84F"/>
            </a:solidFill>
            <a:prstDash val="solid"/>
            <a:round/>
            <a:headEnd len="med" w="med" type="none"/>
            <a:tailEnd len="med" w="med" type="none"/>
          </a:ln>
        </p:spPr>
      </p:cxnSp>
      <p:cxnSp>
        <p:nvCxnSpPr>
          <p:cNvPr id="2200" name="Google Shape;2200;p121"/>
          <p:cNvCxnSpPr/>
          <p:nvPr/>
        </p:nvCxnSpPr>
        <p:spPr>
          <a:xfrm>
            <a:off x="6610538" y="1862050"/>
            <a:ext cx="0" cy="276300"/>
          </a:xfrm>
          <a:prstGeom prst="straightConnector1">
            <a:avLst/>
          </a:prstGeom>
          <a:noFill/>
          <a:ln cap="flat" cmpd="sng" w="28575">
            <a:solidFill>
              <a:srgbClr val="6AA84F"/>
            </a:solidFill>
            <a:prstDash val="solid"/>
            <a:round/>
            <a:headEnd len="med" w="med" type="none"/>
            <a:tailEnd len="med" w="med" type="none"/>
          </a:ln>
        </p:spPr>
      </p:cxnSp>
      <p:sp>
        <p:nvSpPr>
          <p:cNvPr id="2201" name="Google Shape;2201;p121"/>
          <p:cNvSpPr txBox="1"/>
          <p:nvPr/>
        </p:nvSpPr>
        <p:spPr>
          <a:xfrm>
            <a:off x="1108738" y="1637625"/>
            <a:ext cx="8928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Roboto Light"/>
                <a:ea typeface="Roboto Light"/>
                <a:cs typeface="Roboto Light"/>
                <a:sym typeface="Roboto Light"/>
              </a:rPr>
              <a:t>search</a:t>
            </a:r>
            <a:endParaRPr i="1">
              <a:latin typeface="Roboto Light"/>
              <a:ea typeface="Roboto Light"/>
              <a:cs typeface="Roboto Light"/>
              <a:sym typeface="Roboto Light"/>
            </a:endParaRPr>
          </a:p>
        </p:txBody>
      </p:sp>
      <p:sp>
        <p:nvSpPr>
          <p:cNvPr id="2202" name="Google Shape;2202;p121"/>
          <p:cNvSpPr txBox="1"/>
          <p:nvPr/>
        </p:nvSpPr>
        <p:spPr>
          <a:xfrm>
            <a:off x="2583788" y="1353163"/>
            <a:ext cx="525000" cy="3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Light"/>
                <a:ea typeface="Roboto Light"/>
                <a:cs typeface="Roboto Light"/>
                <a:sym typeface="Roboto Light"/>
              </a:rPr>
              <a:t>AND</a:t>
            </a:r>
            <a:endParaRPr sz="1200">
              <a:latin typeface="Roboto Light"/>
              <a:ea typeface="Roboto Light"/>
              <a:cs typeface="Roboto Light"/>
              <a:sym typeface="Roboto Light"/>
            </a:endParaRPr>
          </a:p>
        </p:txBody>
      </p:sp>
      <p:graphicFrame>
        <p:nvGraphicFramePr>
          <p:cNvPr id="2203" name="Google Shape;2203;p121"/>
          <p:cNvGraphicFramePr/>
          <p:nvPr/>
        </p:nvGraphicFramePr>
        <p:xfrm>
          <a:off x="4602163" y="2594738"/>
          <a:ext cx="3000000" cy="3000000"/>
        </p:xfrm>
        <a:graphic>
          <a:graphicData uri="http://schemas.openxmlformats.org/drawingml/2006/table">
            <a:tbl>
              <a:tblPr>
                <a:noFill/>
                <a:tableStyleId>{216FFC68-3A1C-476C-BFE6-7662BE920B92}</a:tableStyleId>
              </a:tblPr>
              <a:tblGrid>
                <a:gridCol w="611950"/>
                <a:gridCol w="597325"/>
                <a:gridCol w="597325"/>
              </a:tblGrid>
              <a:tr h="332350">
                <a:tc>
                  <a:txBody>
                    <a:bodyPr/>
                    <a:lstStyle/>
                    <a:p>
                      <a:pPr indent="0" lvl="0" marL="0" rtl="0" algn="ctr">
                        <a:spcBef>
                          <a:spcPts val="0"/>
                        </a:spcBef>
                        <a:spcAft>
                          <a:spcPts val="0"/>
                        </a:spcAft>
                        <a:buNone/>
                      </a:pPr>
                      <a:r>
                        <a:rPr lang="en" sz="1000">
                          <a:solidFill>
                            <a:srgbClr val="FFFFFF"/>
                          </a:solidFill>
                          <a:latin typeface="Roboto Light"/>
                          <a:ea typeface="Roboto Light"/>
                          <a:cs typeface="Roboto Light"/>
                          <a:sym typeface="Roboto Light"/>
                        </a:rPr>
                        <a:t>useragent</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74EA7"/>
                    </a:solidFill>
                  </a:tcPr>
                </a:tc>
                <a:tc>
                  <a:txBody>
                    <a:bodyPr/>
                    <a:lstStyle/>
                    <a:p>
                      <a:pPr indent="0" lvl="0" marL="0" rtl="0" algn="ctr">
                        <a:spcBef>
                          <a:spcPts val="0"/>
                        </a:spcBef>
                        <a:spcAft>
                          <a:spcPts val="0"/>
                        </a:spcAft>
                        <a:buNone/>
                      </a:pPr>
                      <a:r>
                        <a:rPr lang="en" sz="1000">
                          <a:solidFill>
                            <a:srgbClr val="FFFFFF"/>
                          </a:solidFill>
                          <a:latin typeface="Roboto Light"/>
                          <a:ea typeface="Roboto Light"/>
                          <a:cs typeface="Roboto Light"/>
                          <a:sym typeface="Roboto Light"/>
                        </a:rPr>
                        <a:t> count</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74EA7"/>
                    </a:solidFill>
                  </a:tcPr>
                </a:tc>
                <a:tc>
                  <a:txBody>
                    <a:bodyPr/>
                    <a:lstStyle/>
                    <a:p>
                      <a:pPr indent="0" lvl="0" marL="0" rtl="0" algn="ctr">
                        <a:spcBef>
                          <a:spcPts val="0"/>
                        </a:spcBef>
                        <a:spcAft>
                          <a:spcPts val="0"/>
                        </a:spcAft>
                        <a:buNone/>
                      </a:pPr>
                      <a:r>
                        <a:rPr lang="en" sz="1000">
                          <a:solidFill>
                            <a:srgbClr val="FFFFFF"/>
                          </a:solidFill>
                          <a:latin typeface="Roboto Light"/>
                          <a:ea typeface="Roboto Light"/>
                          <a:cs typeface="Roboto Light"/>
                          <a:sym typeface="Roboto Light"/>
                        </a:rPr>
                        <a:t>percent</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74EA7"/>
                    </a:solidFill>
                  </a:tcPr>
                </a:tc>
              </a:tr>
              <a:tr h="352775">
                <a:tc>
                  <a:txBody>
                    <a:bodyPr/>
                    <a:lstStyle/>
                    <a:p>
                      <a:pPr indent="0" lvl="0" marL="0" rtl="0" algn="ctr">
                        <a:spcBef>
                          <a:spcPts val="0"/>
                        </a:spcBef>
                        <a:spcAft>
                          <a:spcPts val="0"/>
                        </a:spcAft>
                        <a:buNone/>
                      </a:pPr>
                      <a:r>
                        <a:rPr lang="en" sz="1000">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000">
                          <a:latin typeface="Roboto"/>
                          <a:ea typeface="Roboto"/>
                          <a:cs typeface="Roboto"/>
                          <a:sym typeface="Roboto"/>
                        </a:rPr>
                        <a:t>478</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000">
                          <a:latin typeface="Roboto"/>
                          <a:ea typeface="Roboto"/>
                          <a:cs typeface="Roboto"/>
                          <a:sym typeface="Roboto"/>
                        </a:rPr>
                        <a:t>23.355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28205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000">
                          <a:latin typeface="Roboto"/>
                          <a:ea typeface="Roboto"/>
                          <a:cs typeface="Roboto"/>
                          <a:sym typeface="Roboto"/>
                        </a:rPr>
                        <a:t>192</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000">
                          <a:latin typeface="Roboto"/>
                          <a:ea typeface="Roboto"/>
                          <a:cs typeface="Roboto"/>
                          <a:sym typeface="Roboto"/>
                        </a:rPr>
                        <a:t>9.393</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3527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000">
                          <a:latin typeface="Roboto"/>
                          <a:ea typeface="Roboto"/>
                          <a:cs typeface="Roboto"/>
                          <a:sym typeface="Roboto"/>
                        </a:rPr>
                        <a:t>176</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000">
                          <a:latin typeface="Roboto"/>
                          <a:ea typeface="Roboto"/>
                          <a:cs typeface="Roboto"/>
                          <a:sym typeface="Roboto"/>
                        </a:rPr>
                        <a:t>8.010</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31742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000">
                          <a:latin typeface="Roboto"/>
                          <a:ea typeface="Roboto"/>
                          <a:cs typeface="Roboto"/>
                          <a:sym typeface="Roboto"/>
                        </a:rPr>
                        <a:t>173</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000">
                          <a:latin typeface="Roboto"/>
                          <a:ea typeface="Roboto"/>
                          <a:cs typeface="Roboto"/>
                          <a:sym typeface="Roboto"/>
                        </a:rPr>
                        <a:t>4.403</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r h="3351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000">
                          <a:latin typeface="Roboto"/>
                          <a:ea typeface="Roboto"/>
                          <a:cs typeface="Roboto"/>
                          <a:sym typeface="Roboto"/>
                        </a:rPr>
                        <a:t>166</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c>
                  <a:txBody>
                    <a:bodyPr/>
                    <a:lstStyle/>
                    <a:p>
                      <a:pPr indent="0" lvl="0" marL="0" rtl="0" algn="ctr">
                        <a:spcBef>
                          <a:spcPts val="0"/>
                        </a:spcBef>
                        <a:spcAft>
                          <a:spcPts val="0"/>
                        </a:spcAft>
                        <a:buNone/>
                      </a:pPr>
                      <a:r>
                        <a:rPr lang="en" sz="1000">
                          <a:latin typeface="Roboto"/>
                          <a:ea typeface="Roboto"/>
                          <a:cs typeface="Roboto"/>
                          <a:sym typeface="Roboto"/>
                        </a:rPr>
                        <a:t>8.121</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2E9"/>
                    </a:solidFill>
                  </a:tcPr>
                </a:tc>
              </a:tr>
            </a:tbl>
          </a:graphicData>
        </a:graphic>
      </p:graphicFrame>
      <p:sp>
        <p:nvSpPr>
          <p:cNvPr id="2204" name="Google Shape;2204;p121"/>
          <p:cNvSpPr txBox="1"/>
          <p:nvPr/>
        </p:nvSpPr>
        <p:spPr>
          <a:xfrm>
            <a:off x="4894363" y="2228400"/>
            <a:ext cx="1222200" cy="2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1,185 events</a:t>
            </a:r>
            <a:endParaRPr>
              <a:latin typeface="Roboto Light"/>
              <a:ea typeface="Roboto Light"/>
              <a:cs typeface="Roboto Light"/>
              <a:sym typeface="Roboto Light"/>
            </a:endParaRPr>
          </a:p>
        </p:txBody>
      </p:sp>
      <p:sp>
        <p:nvSpPr>
          <p:cNvPr id="2205" name="Google Shape;2205;p121"/>
          <p:cNvSpPr txBox="1"/>
          <p:nvPr/>
        </p:nvSpPr>
        <p:spPr>
          <a:xfrm>
            <a:off x="2955300" y="2197625"/>
            <a:ext cx="1222200" cy="2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2,044</a:t>
            </a:r>
            <a:r>
              <a:rPr lang="en">
                <a:latin typeface="Roboto Light"/>
                <a:ea typeface="Roboto Light"/>
                <a:cs typeface="Roboto Light"/>
                <a:sym typeface="Roboto Light"/>
              </a:rPr>
              <a:t> events</a:t>
            </a:r>
            <a:endParaRPr>
              <a:latin typeface="Roboto Light"/>
              <a:ea typeface="Roboto Light"/>
              <a:cs typeface="Roboto Light"/>
              <a:sym typeface="Roboto Light"/>
            </a:endParaRPr>
          </a:p>
        </p:txBody>
      </p:sp>
      <p:sp>
        <p:nvSpPr>
          <p:cNvPr id="2206" name="Google Shape;2206;p121"/>
          <p:cNvSpPr txBox="1"/>
          <p:nvPr/>
        </p:nvSpPr>
        <p:spPr>
          <a:xfrm>
            <a:off x="924938" y="2228400"/>
            <a:ext cx="1458000" cy="2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131,645</a:t>
            </a:r>
            <a:r>
              <a:rPr lang="en">
                <a:latin typeface="Roboto Light"/>
                <a:ea typeface="Roboto Light"/>
                <a:cs typeface="Roboto Light"/>
                <a:sym typeface="Roboto Light"/>
              </a:rPr>
              <a:t> events</a:t>
            </a:r>
            <a:endParaRPr>
              <a:latin typeface="Roboto Light"/>
              <a:ea typeface="Roboto Light"/>
              <a:cs typeface="Roboto Light"/>
              <a:sym typeface="Roboto Light"/>
            </a:endParaRPr>
          </a:p>
        </p:txBody>
      </p:sp>
      <p:graphicFrame>
        <p:nvGraphicFramePr>
          <p:cNvPr id="2207" name="Google Shape;2207;p121"/>
          <p:cNvGraphicFramePr/>
          <p:nvPr/>
        </p:nvGraphicFramePr>
        <p:xfrm>
          <a:off x="2913400" y="2678225"/>
          <a:ext cx="3000000" cy="3000000"/>
        </p:xfrm>
        <a:graphic>
          <a:graphicData uri="http://schemas.openxmlformats.org/drawingml/2006/table">
            <a:tbl>
              <a:tblPr>
                <a:noFill/>
                <a:tableStyleId>{216FFC68-3A1C-476C-BFE6-7662BE920B92}</a:tableStyleId>
              </a:tblPr>
              <a:tblGrid>
                <a:gridCol w="326500"/>
                <a:gridCol w="326500"/>
                <a:gridCol w="326500"/>
                <a:gridCol w="326500"/>
              </a:tblGrid>
              <a:tr h="202425">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61C00"/>
                    </a:solidFill>
                  </a:tcPr>
                </a:tc>
              </a:tr>
              <a:tr h="193425">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sz="9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bl>
          </a:graphicData>
        </a:graphic>
      </p:graphicFrame>
      <p:sp>
        <p:nvSpPr>
          <p:cNvPr id="2208" name="Google Shape;2208;p121"/>
          <p:cNvSpPr txBox="1"/>
          <p:nvPr/>
        </p:nvSpPr>
        <p:spPr>
          <a:xfrm>
            <a:off x="3073200" y="3043613"/>
            <a:ext cx="943800" cy="8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a:t>
            </a:r>
            <a:endParaRPr>
              <a:solidFill>
                <a:schemeClr val="dk1"/>
              </a:solidFill>
            </a:endParaRPr>
          </a:p>
        </p:txBody>
      </p:sp>
      <p:graphicFrame>
        <p:nvGraphicFramePr>
          <p:cNvPr id="2209" name="Google Shape;2209;p121"/>
          <p:cNvGraphicFramePr/>
          <p:nvPr/>
        </p:nvGraphicFramePr>
        <p:xfrm>
          <a:off x="819838" y="2642375"/>
          <a:ext cx="3000000" cy="3000000"/>
        </p:xfrm>
        <a:graphic>
          <a:graphicData uri="http://schemas.openxmlformats.org/drawingml/2006/table">
            <a:tbl>
              <a:tblPr>
                <a:noFill/>
                <a:tableStyleId>{216FFC68-3A1C-476C-BFE6-7662BE920B92}</a:tableStyleId>
              </a:tblPr>
              <a:tblGrid>
                <a:gridCol w="417050"/>
                <a:gridCol w="417050"/>
                <a:gridCol w="417050"/>
                <a:gridCol w="417050"/>
              </a:tblGrid>
              <a:tr h="267500">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r>
              <a:tr h="267500">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67500">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67500">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67500">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t/>
                      </a:r>
                      <a:endParaRPr sz="1000">
                        <a:latin typeface="Roboto"/>
                        <a:ea typeface="Roboto"/>
                        <a:cs typeface="Roboto"/>
                        <a:sym typeface="Roboto"/>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sp>
        <p:nvSpPr>
          <p:cNvPr id="2210" name="Google Shape;2210;p121"/>
          <p:cNvSpPr txBox="1"/>
          <p:nvPr/>
        </p:nvSpPr>
        <p:spPr>
          <a:xfrm>
            <a:off x="1057738" y="4073688"/>
            <a:ext cx="943800" cy="8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a:p>
            <a:pPr indent="0" lvl="0" marL="0" rtl="0" algn="ctr">
              <a:spcBef>
                <a:spcPts val="0"/>
              </a:spcBef>
              <a:spcAft>
                <a:spcPts val="0"/>
              </a:spcAft>
              <a:buNone/>
            </a:pPr>
            <a:r>
              <a:rPr lang="en">
                <a:solidFill>
                  <a:schemeClr val="dk1"/>
                </a:solidFill>
              </a:rPr>
              <a:t>……….</a:t>
            </a:r>
            <a:endParaRPr>
              <a:solidFill>
                <a:schemeClr val="dk1"/>
              </a:solidFill>
            </a:endParaRPr>
          </a:p>
          <a:p>
            <a:pPr indent="0" lvl="0" marL="0" rtl="0" algn="ctr">
              <a:spcBef>
                <a:spcPts val="0"/>
              </a:spcBef>
              <a:spcAft>
                <a:spcPts val="0"/>
              </a:spcAft>
              <a:buNone/>
            </a:pPr>
            <a:r>
              <a:rPr lang="en">
                <a:solidFill>
                  <a:schemeClr val="dk1"/>
                </a:solidFill>
              </a:rPr>
              <a:t>……….</a:t>
            </a:r>
            <a:endParaRPr>
              <a:solidFill>
                <a:schemeClr val="dk1"/>
              </a:solidFill>
            </a:endParaRPr>
          </a:p>
        </p:txBody>
      </p:sp>
      <p:graphicFrame>
        <p:nvGraphicFramePr>
          <p:cNvPr id="2211" name="Google Shape;2211;p121"/>
          <p:cNvGraphicFramePr/>
          <p:nvPr/>
        </p:nvGraphicFramePr>
        <p:xfrm>
          <a:off x="7121613" y="2642363"/>
          <a:ext cx="3000000" cy="3000000"/>
        </p:xfrm>
        <a:graphic>
          <a:graphicData uri="http://schemas.openxmlformats.org/drawingml/2006/table">
            <a:tbl>
              <a:tblPr>
                <a:noFill/>
                <a:tableStyleId>{216FFC68-3A1C-476C-BFE6-7662BE920B92}</a:tableStyleId>
              </a:tblPr>
              <a:tblGrid>
                <a:gridCol w="611950"/>
                <a:gridCol w="597325"/>
              </a:tblGrid>
              <a:tr h="332350">
                <a:tc>
                  <a:txBody>
                    <a:bodyPr/>
                    <a:lstStyle/>
                    <a:p>
                      <a:pPr indent="0" lvl="0" marL="0" rtl="0" algn="ctr">
                        <a:spcBef>
                          <a:spcPts val="0"/>
                        </a:spcBef>
                        <a:spcAft>
                          <a:spcPts val="0"/>
                        </a:spcAft>
                        <a:buNone/>
                      </a:pPr>
                      <a:r>
                        <a:rPr lang="en" sz="1000">
                          <a:solidFill>
                            <a:srgbClr val="FFFFFF"/>
                          </a:solidFill>
                          <a:latin typeface="Roboto Light"/>
                          <a:ea typeface="Roboto Light"/>
                          <a:cs typeface="Roboto Light"/>
                          <a:sym typeface="Roboto Light"/>
                        </a:rPr>
                        <a:t>useragent</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41B47"/>
                    </a:solidFill>
                  </a:tcPr>
                </a:tc>
                <a:tc>
                  <a:txBody>
                    <a:bodyPr/>
                    <a:lstStyle/>
                    <a:p>
                      <a:pPr indent="0" lvl="0" marL="0" rtl="0" algn="ctr">
                        <a:spcBef>
                          <a:spcPts val="0"/>
                        </a:spcBef>
                        <a:spcAft>
                          <a:spcPts val="0"/>
                        </a:spcAft>
                        <a:buNone/>
                      </a:pPr>
                      <a:r>
                        <a:rPr lang="en" sz="1000">
                          <a:solidFill>
                            <a:srgbClr val="FFFFFF"/>
                          </a:solidFill>
                          <a:latin typeface="Roboto Light"/>
                          <a:ea typeface="Roboto Light"/>
                          <a:cs typeface="Roboto Light"/>
                          <a:sym typeface="Roboto Light"/>
                        </a:rPr>
                        <a:t> count</a:t>
                      </a:r>
                      <a:endParaRPr sz="1000">
                        <a:solidFill>
                          <a:srgbClr val="FFFFFF"/>
                        </a:solidFill>
                        <a:latin typeface="Roboto Light"/>
                        <a:ea typeface="Roboto Light"/>
                        <a:cs typeface="Roboto Light"/>
                        <a:sym typeface="Roboto Light"/>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41B47"/>
                    </a:solidFill>
                  </a:tcPr>
                </a:tc>
              </a:tr>
              <a:tr h="352775">
                <a:tc>
                  <a:txBody>
                    <a:bodyPr/>
                    <a:lstStyle/>
                    <a:p>
                      <a:pPr indent="0" lvl="0" marL="0" rtl="0" algn="ctr">
                        <a:spcBef>
                          <a:spcPts val="0"/>
                        </a:spcBef>
                        <a:spcAft>
                          <a:spcPts val="0"/>
                        </a:spcAft>
                        <a:buNone/>
                      </a:pPr>
                      <a:r>
                        <a:rPr lang="en" sz="1000">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000">
                          <a:latin typeface="Roboto"/>
                          <a:ea typeface="Roboto"/>
                          <a:cs typeface="Roboto"/>
                          <a:sym typeface="Roboto"/>
                        </a:rPr>
                        <a:t>478</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28205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000">
                          <a:latin typeface="Roboto"/>
                          <a:ea typeface="Roboto"/>
                          <a:cs typeface="Roboto"/>
                          <a:sym typeface="Roboto"/>
                        </a:rPr>
                        <a:t>192</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35277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000">
                          <a:latin typeface="Roboto"/>
                          <a:ea typeface="Roboto"/>
                          <a:cs typeface="Roboto"/>
                          <a:sym typeface="Roboto"/>
                        </a:rPr>
                        <a:t>176</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31742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000">
                          <a:latin typeface="Roboto"/>
                          <a:ea typeface="Roboto"/>
                          <a:cs typeface="Roboto"/>
                          <a:sym typeface="Roboto"/>
                        </a:rPr>
                        <a:t>173</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r h="335100">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Mozilla/5</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ctr">
                        <a:spcBef>
                          <a:spcPts val="0"/>
                        </a:spcBef>
                        <a:spcAft>
                          <a:spcPts val="0"/>
                        </a:spcAft>
                        <a:buNone/>
                      </a:pPr>
                      <a:r>
                        <a:rPr lang="en" sz="1000">
                          <a:latin typeface="Roboto"/>
                          <a:ea typeface="Roboto"/>
                          <a:cs typeface="Roboto"/>
                          <a:sym typeface="Roboto"/>
                        </a:rPr>
                        <a:t>166</a:t>
                      </a:r>
                      <a:endParaRPr sz="1000">
                        <a:latin typeface="Roboto"/>
                        <a:ea typeface="Roboto"/>
                        <a:cs typeface="Roboto"/>
                        <a:sym typeface="Roboto"/>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bl>
          </a:graphicData>
        </a:graphic>
      </p:graphicFrame>
      <p:sp>
        <p:nvSpPr>
          <p:cNvPr id="2212" name="Google Shape;2212;p121"/>
          <p:cNvSpPr txBox="1"/>
          <p:nvPr/>
        </p:nvSpPr>
        <p:spPr>
          <a:xfrm>
            <a:off x="7051388" y="2272025"/>
            <a:ext cx="1222200" cy="2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1,185 events</a:t>
            </a:r>
            <a:endParaRPr>
              <a:latin typeface="Roboto Light"/>
              <a:ea typeface="Roboto Light"/>
              <a:cs typeface="Roboto Light"/>
              <a:sym typeface="Roboto Light"/>
            </a:endParaRPr>
          </a:p>
        </p:txBody>
      </p:sp>
      <p:cxnSp>
        <p:nvCxnSpPr>
          <p:cNvPr id="2213" name="Google Shape;2213;p121"/>
          <p:cNvCxnSpPr/>
          <p:nvPr/>
        </p:nvCxnSpPr>
        <p:spPr>
          <a:xfrm>
            <a:off x="4368088" y="2323550"/>
            <a:ext cx="0" cy="2231700"/>
          </a:xfrm>
          <a:prstGeom prst="straightConnector1">
            <a:avLst/>
          </a:prstGeom>
          <a:noFill/>
          <a:ln cap="flat" cmpd="sng" w="28575">
            <a:solidFill>
              <a:srgbClr val="6AA84F"/>
            </a:solidFill>
            <a:prstDash val="solid"/>
            <a:round/>
            <a:headEnd len="med" w="med" type="none"/>
            <a:tailEnd len="med" w="med" type="none"/>
          </a:ln>
        </p:spPr>
      </p:cxnSp>
      <p:cxnSp>
        <p:nvCxnSpPr>
          <p:cNvPr id="2214" name="Google Shape;2214;p121"/>
          <p:cNvCxnSpPr/>
          <p:nvPr/>
        </p:nvCxnSpPr>
        <p:spPr>
          <a:xfrm>
            <a:off x="6610538" y="2332313"/>
            <a:ext cx="0" cy="2231700"/>
          </a:xfrm>
          <a:prstGeom prst="straightConnector1">
            <a:avLst/>
          </a:prstGeom>
          <a:noFill/>
          <a:ln cap="flat" cmpd="sng" w="28575">
            <a:solidFill>
              <a:srgbClr val="6AA84F"/>
            </a:solidFill>
            <a:prstDash val="solid"/>
            <a:round/>
            <a:headEnd len="med" w="med" type="none"/>
            <a:tailEnd len="med" w="med" type="none"/>
          </a:ln>
        </p:spPr>
      </p:cxnSp>
      <p:sp>
        <p:nvSpPr>
          <p:cNvPr id="2215" name="Google Shape;2215;p121"/>
          <p:cNvSpPr txBox="1"/>
          <p:nvPr/>
        </p:nvSpPr>
        <p:spPr>
          <a:xfrm>
            <a:off x="333175" y="700688"/>
            <a:ext cx="85365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source=access_30DAY.log status=500 | top limit=5 useragent</a:t>
            </a:r>
            <a:endParaRPr sz="1800">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6" name="Google Shape;203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37" name="Google Shape;203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8" name="Google Shape;2038;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9" name="Google Shape;2039;p104"/>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SPL to create advanced searches.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Describe how pipes are used to chain together a series of SPL commands.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statistical methods such as frequencies, baselines, and thresholds.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Analyze events to develop baselines and thresholds.</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800">
              <a:latin typeface="Roboto Light"/>
              <a:ea typeface="Roboto Light"/>
              <a:cs typeface="Roboto Light"/>
              <a:sym typeface="Roboto Light"/>
            </a:endParaRPr>
          </a:p>
        </p:txBody>
      </p:sp>
      <p:sp>
        <p:nvSpPr>
          <p:cNvPr id="2040" name="Google Shape;2040;p104"/>
          <p:cNvSpPr/>
          <p:nvPr/>
        </p:nvSpPr>
        <p:spPr>
          <a:xfrm>
            <a:off x="476975" y="1385699"/>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p:nvPr/>
        </p:nvSpPr>
        <p:spPr>
          <a:xfrm>
            <a:off x="476975" y="1793149"/>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4"/>
          <p:cNvSpPr/>
          <p:nvPr/>
        </p:nvSpPr>
        <p:spPr>
          <a:xfrm>
            <a:off x="476975" y="2184674"/>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4"/>
          <p:cNvSpPr/>
          <p:nvPr/>
        </p:nvSpPr>
        <p:spPr>
          <a:xfrm>
            <a:off x="476975" y="2587774"/>
            <a:ext cx="261900" cy="2748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9" name="Shape 2219"/>
        <p:cNvGrpSpPr/>
        <p:nvPr/>
      </p:nvGrpSpPr>
      <p:grpSpPr>
        <a:xfrm>
          <a:off x="0" y="0"/>
          <a:ext cx="0" cy="0"/>
          <a:chOff x="0" y="0"/>
          <a:chExt cx="0" cy="0"/>
        </a:xfrm>
      </p:grpSpPr>
      <p:sp>
        <p:nvSpPr>
          <p:cNvPr id="2220" name="Google Shape;2220;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1" name="Google Shape;2221;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2" name="Google Shape;2222;p12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Traveling down the Pipeline</a:t>
            </a:r>
            <a:endParaRPr/>
          </a:p>
        </p:txBody>
      </p:sp>
      <p:sp>
        <p:nvSpPr>
          <p:cNvPr id="2223" name="Google Shape;2223;p122"/>
          <p:cNvSpPr txBox="1"/>
          <p:nvPr/>
        </p:nvSpPr>
        <p:spPr>
          <a:xfrm>
            <a:off x="2812275" y="726925"/>
            <a:ext cx="2719800" cy="1193400"/>
          </a:xfrm>
          <a:prstGeom prst="rect">
            <a:avLst/>
          </a:prstGeom>
          <a:noFill/>
          <a:ln>
            <a:noFill/>
          </a:ln>
        </p:spPr>
        <p:txBody>
          <a:bodyPr anchorCtr="0" anchor="t" bIns="91425" lIns="91425" spcFirstLastPara="1" rIns="91425" wrap="square" tIns="91425">
            <a:noAutofit/>
          </a:bodyPr>
          <a:lstStyle/>
          <a:p>
            <a:pPr indent="-285750" lvl="0" marL="457200" rtl="0" algn="l">
              <a:lnSpc>
                <a:spcPct val="100000"/>
              </a:lnSpc>
              <a:spcBef>
                <a:spcPts val="0"/>
              </a:spcBef>
              <a:spcAft>
                <a:spcPts val="0"/>
              </a:spcAft>
              <a:buClr>
                <a:schemeClr val="dk1"/>
              </a:buClr>
              <a:buSzPts val="900"/>
              <a:buFont typeface="Roboto Mono"/>
              <a:buChar char="☐"/>
            </a:pPr>
            <a:r>
              <a:rPr lang="en" sz="900">
                <a:solidFill>
                  <a:schemeClr val="dk1"/>
                </a:solidFill>
                <a:latin typeface="Roboto Mono"/>
                <a:ea typeface="Roboto Mono"/>
                <a:cs typeface="Roboto Mono"/>
                <a:sym typeface="Roboto Mono"/>
              </a:rPr>
              <a:t>source=access_30Day.log</a:t>
            </a:r>
            <a:endParaRPr sz="900">
              <a:solidFill>
                <a:schemeClr val="dk1"/>
              </a:solidFill>
              <a:latin typeface="Roboto Mono"/>
              <a:ea typeface="Roboto Mono"/>
              <a:cs typeface="Roboto Mono"/>
              <a:sym typeface="Roboto Mono"/>
            </a:endParaRPr>
          </a:p>
          <a:p>
            <a:pPr indent="-285750" lvl="0" marL="457200" rtl="0" algn="l">
              <a:lnSpc>
                <a:spcPct val="100000"/>
              </a:lnSpc>
              <a:spcBef>
                <a:spcPts val="400"/>
              </a:spcBef>
              <a:spcAft>
                <a:spcPts val="0"/>
              </a:spcAft>
              <a:buClr>
                <a:schemeClr val="dk1"/>
              </a:buClr>
              <a:buSzPts val="900"/>
              <a:buFont typeface="Roboto Mono"/>
              <a:buChar char="☐"/>
            </a:pPr>
            <a:r>
              <a:rPr lang="en" sz="900">
                <a:solidFill>
                  <a:schemeClr val="dk1"/>
                </a:solidFill>
                <a:latin typeface="Roboto Mono"/>
                <a:ea typeface="Roboto Mono"/>
                <a:cs typeface="Roboto Mono"/>
                <a:sym typeface="Roboto Mono"/>
              </a:rPr>
              <a:t>status=500 (status field)</a:t>
            </a:r>
            <a:endParaRPr sz="900">
              <a:solidFill>
                <a:schemeClr val="dk1"/>
              </a:solidFill>
              <a:latin typeface="Roboto Mono"/>
              <a:ea typeface="Roboto Mono"/>
              <a:cs typeface="Roboto Mono"/>
              <a:sym typeface="Roboto Mono"/>
            </a:endParaRPr>
          </a:p>
          <a:p>
            <a:pPr indent="-285750" lvl="0" marL="457200" rtl="0" algn="l">
              <a:lnSpc>
                <a:spcPct val="100000"/>
              </a:lnSpc>
              <a:spcBef>
                <a:spcPts val="400"/>
              </a:spcBef>
              <a:spcAft>
                <a:spcPts val="0"/>
              </a:spcAft>
              <a:buClr>
                <a:schemeClr val="dk1"/>
              </a:buClr>
              <a:buSzPts val="900"/>
              <a:buFont typeface="Roboto Mono"/>
              <a:buChar char="☐"/>
            </a:pPr>
            <a:r>
              <a:rPr lang="en" sz="900">
                <a:solidFill>
                  <a:schemeClr val="dk1"/>
                </a:solidFill>
                <a:latin typeface="Roboto Mono"/>
                <a:ea typeface="Roboto Mono"/>
                <a:cs typeface="Roboto Mono"/>
                <a:sym typeface="Roboto Mono"/>
              </a:rPr>
              <a:t>top limit= 5 useragent (The first pipe)</a:t>
            </a:r>
            <a:endParaRPr sz="900">
              <a:solidFill>
                <a:schemeClr val="dk1"/>
              </a:solidFill>
              <a:latin typeface="Roboto Mono"/>
              <a:ea typeface="Roboto Mono"/>
              <a:cs typeface="Roboto Mono"/>
              <a:sym typeface="Roboto Mono"/>
            </a:endParaRPr>
          </a:p>
          <a:p>
            <a:pPr indent="-285750" lvl="0" marL="457200" rtl="0" algn="l">
              <a:lnSpc>
                <a:spcPct val="100000"/>
              </a:lnSpc>
              <a:spcBef>
                <a:spcPts val="400"/>
              </a:spcBef>
              <a:spcAft>
                <a:spcPts val="400"/>
              </a:spcAft>
              <a:buClr>
                <a:schemeClr val="dk1"/>
              </a:buClr>
              <a:buSzPts val="900"/>
              <a:buFont typeface="Roboto Mono"/>
              <a:buChar char="☐"/>
            </a:pPr>
            <a:r>
              <a:rPr lang="en" sz="900">
                <a:solidFill>
                  <a:schemeClr val="dk1"/>
                </a:solidFill>
                <a:latin typeface="Roboto Mono"/>
                <a:ea typeface="Roboto Mono"/>
                <a:cs typeface="Roboto Mono"/>
                <a:sym typeface="Roboto Mono"/>
              </a:rPr>
              <a:t>fields - percent (The second pipe)</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7" name="Shape 2227"/>
        <p:cNvGrpSpPr/>
        <p:nvPr/>
      </p:nvGrpSpPr>
      <p:grpSpPr>
        <a:xfrm>
          <a:off x="0" y="0"/>
          <a:ext cx="0" cy="0"/>
          <a:chOff x="0" y="0"/>
          <a:chExt cx="0" cy="0"/>
        </a:xfrm>
      </p:grpSpPr>
      <p:sp>
        <p:nvSpPr>
          <p:cNvPr id="2228" name="Google Shape;2228;p12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229" name="Google Shape;2229;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30" name="Google Shape;2230;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1" name="Google Shape;2231;p12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a:t>
            </a:r>
            <a:r>
              <a:rPr lang="en"/>
              <a:t>: </a:t>
            </a:r>
            <a:r>
              <a:rPr lang="en">
                <a:latin typeface="Roboto Light"/>
                <a:ea typeface="Roboto Light"/>
                <a:cs typeface="Roboto Light"/>
                <a:sym typeface="Roboto Light"/>
              </a:rPr>
              <a:t>Using Pipes in Splunk</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the Splunk search pipeline and alert logs from the SNORT IDS.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a:t>Instructions sent via Slack.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5" name="Shape 2235"/>
        <p:cNvGrpSpPr/>
        <p:nvPr/>
      </p:nvGrpSpPr>
      <p:grpSpPr>
        <a:xfrm>
          <a:off x="0" y="0"/>
          <a:ext cx="0" cy="0"/>
          <a:chOff x="0" y="0"/>
          <a:chExt cx="0" cy="0"/>
        </a:xfrm>
      </p:grpSpPr>
      <p:sp>
        <p:nvSpPr>
          <p:cNvPr id="2236" name="Google Shape;2236;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37" name="Google Shape;2237;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8" name="Google Shape;2238;p124"/>
          <p:cNvSpPr txBox="1"/>
          <p:nvPr/>
        </p:nvSpPr>
        <p:spPr>
          <a:xfrm>
            <a:off x="2573250" y="3557375"/>
            <a:ext cx="3997500" cy="7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Using Pipes in Splunk</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2" name="Shape 2242"/>
        <p:cNvGrpSpPr/>
        <p:nvPr/>
      </p:nvGrpSpPr>
      <p:grpSpPr>
        <a:xfrm>
          <a:off x="0" y="0"/>
          <a:ext cx="0" cy="0"/>
          <a:chOff x="0" y="0"/>
          <a:chExt cx="0" cy="0"/>
        </a:xfrm>
      </p:grpSpPr>
      <p:sp>
        <p:nvSpPr>
          <p:cNvPr id="2243" name="Google Shape;2243;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44" name="Google Shape;2244;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i="1" lang="en">
                <a:solidFill>
                  <a:srgbClr val="24292E"/>
                </a:solidFill>
              </a:rPr>
              <a:t> IP addresses.</a:t>
            </a:r>
            <a:endParaRPr i="1"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45" name="Google Shape;2245;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6" name="Google Shape;2246;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0" name="Shape 2250"/>
        <p:cNvGrpSpPr/>
        <p:nvPr/>
      </p:nvGrpSpPr>
      <p:grpSpPr>
        <a:xfrm>
          <a:off x="0" y="0"/>
          <a:ext cx="0" cy="0"/>
          <a:chOff x="0" y="0"/>
          <a:chExt cx="0" cy="0"/>
        </a:xfrm>
      </p:grpSpPr>
      <p:sp>
        <p:nvSpPr>
          <p:cNvPr id="2251" name="Google Shape;2251;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52" name="Google Shape;2252;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53" name="Google Shape;2253;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4" name="Google Shape;2254;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5" name="Google Shape;2255;p126"/>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Search command: </a:t>
            </a:r>
            <a:endParaRPr b="1"/>
          </a:p>
          <a:p>
            <a:pPr indent="0" lvl="0" marL="0" rtl="0" algn="l">
              <a:spcBef>
                <a:spcPts val="800"/>
              </a:spcBef>
              <a:spcAft>
                <a:spcPts val="0"/>
              </a:spcAft>
              <a:buClr>
                <a:schemeClr val="dk1"/>
              </a:buClr>
              <a:buSzPts val="1100"/>
              <a:buFont typeface="Arial"/>
              <a:buNone/>
            </a:pPr>
            <a:r>
              <a:rPr lang="en">
                <a:solidFill>
                  <a:schemeClr val="dk1"/>
                </a:solidFill>
                <a:highlight>
                  <a:srgbClr val="FFFF00"/>
                </a:highlight>
                <a:latin typeface="Roboto Mono"/>
                <a:ea typeface="Roboto Mono"/>
                <a:cs typeface="Roboto Mono"/>
                <a:sym typeface="Roboto Mono"/>
              </a:rPr>
              <a:t>source=“alert_json_000015.log” | top dst_ap</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800"/>
              </a:spcAft>
              <a:buNone/>
            </a:pPr>
            <a:r>
              <a:t/>
            </a:r>
            <a:endParaRPr>
              <a:highlight>
                <a:srgbClr val="FFFF00"/>
              </a:highlight>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9" name="Shape 2259"/>
        <p:cNvGrpSpPr/>
        <p:nvPr/>
      </p:nvGrpSpPr>
      <p:grpSpPr>
        <a:xfrm>
          <a:off x="0" y="0"/>
          <a:ext cx="0" cy="0"/>
          <a:chOff x="0" y="0"/>
          <a:chExt cx="0" cy="0"/>
        </a:xfrm>
      </p:grpSpPr>
      <p:sp>
        <p:nvSpPr>
          <p:cNvPr id="2260" name="Google Shape;2260;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61" name="Google Shape;2261;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62" name="Google Shape;2262;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3" name="Google Shape;2263;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4" name="Google Shape;2264;p127"/>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Search command: </a:t>
            </a:r>
            <a:endParaRPr b="1"/>
          </a:p>
          <a:p>
            <a:pPr indent="0" lvl="0" marL="0" rtl="0" algn="l">
              <a:spcBef>
                <a:spcPts val="800"/>
              </a:spcBef>
              <a:spcAft>
                <a:spcPts val="0"/>
              </a:spcAft>
              <a:buNone/>
            </a:pPr>
            <a:r>
              <a:rPr lang="en">
                <a:solidFill>
                  <a:schemeClr val="dk1"/>
                </a:solidFill>
                <a:highlight>
                  <a:srgbClr val="FFFF00"/>
                </a:highlight>
                <a:latin typeface="Roboto Mono"/>
                <a:ea typeface="Roboto Mono"/>
                <a:cs typeface="Roboto Mono"/>
                <a:sym typeface="Roboto Mono"/>
              </a:rPr>
              <a:t>source=“alert_json_000015.log” | top dst_ap</a:t>
            </a:r>
            <a:endParaRPr>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b="1"/>
          </a:p>
          <a:p>
            <a:pPr indent="0" lvl="0" marL="0" rtl="0" algn="l">
              <a:spcBef>
                <a:spcPts val="800"/>
              </a:spcBef>
              <a:spcAft>
                <a:spcPts val="800"/>
              </a:spcAft>
              <a:buNone/>
            </a:pPr>
            <a:r>
              <a:rPr b="1" lang="en"/>
              <a:t>How many search results were returned from the </a:t>
            </a:r>
            <a:r>
              <a:rPr b="1" lang="en">
                <a:latin typeface="Roboto Mono"/>
                <a:ea typeface="Roboto Mono"/>
                <a:cs typeface="Roboto Mono"/>
                <a:sym typeface="Roboto Mono"/>
              </a:rPr>
              <a:t>top</a:t>
            </a:r>
            <a:r>
              <a:rPr b="1" lang="en"/>
              <a:t> command?</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70" name="Google Shape;2270;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71" name="Google Shape;2271;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2" name="Google Shape;2272;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3" name="Google Shape;2273;p128"/>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Search command: </a:t>
            </a:r>
            <a:endParaRPr b="1"/>
          </a:p>
          <a:p>
            <a:pPr indent="0" lvl="0" marL="0" rtl="0" algn="l">
              <a:spcBef>
                <a:spcPts val="800"/>
              </a:spcBef>
              <a:spcAft>
                <a:spcPts val="0"/>
              </a:spcAft>
              <a:buClr>
                <a:schemeClr val="dk1"/>
              </a:buClr>
              <a:buSzPts val="1100"/>
              <a:buFont typeface="Arial"/>
              <a:buNone/>
            </a:pPr>
            <a:r>
              <a:rPr lang="en">
                <a:solidFill>
                  <a:schemeClr val="dk1"/>
                </a:solidFill>
                <a:highlight>
                  <a:srgbClr val="FFFF00"/>
                </a:highlight>
                <a:latin typeface="Roboto Mono"/>
                <a:ea typeface="Roboto Mono"/>
                <a:cs typeface="Roboto Mono"/>
                <a:sym typeface="Roboto Mono"/>
              </a:rPr>
              <a:t>source=“alert_json_000015.log” | top dst_ap</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a:t>How many search results were returned from the </a:t>
            </a:r>
            <a:r>
              <a:rPr b="1" lang="en">
                <a:latin typeface="Roboto Mono"/>
                <a:ea typeface="Roboto Mono"/>
                <a:cs typeface="Roboto Mono"/>
                <a:sym typeface="Roboto Mono"/>
              </a:rPr>
              <a:t>top</a:t>
            </a:r>
            <a:r>
              <a:rPr b="1" lang="en"/>
              <a:t> command?</a:t>
            </a:r>
            <a:endParaRPr b="1"/>
          </a:p>
          <a:p>
            <a:pPr indent="0" lvl="0" marL="0" rtl="0" algn="l">
              <a:spcBef>
                <a:spcPts val="800"/>
              </a:spcBef>
              <a:spcAft>
                <a:spcPts val="800"/>
              </a:spcAft>
              <a:buNone/>
            </a:pPr>
            <a:r>
              <a:rPr lang="en">
                <a:highlight>
                  <a:srgbClr val="FFFF00"/>
                </a:highlight>
              </a:rPr>
              <a:t>The </a:t>
            </a:r>
            <a:r>
              <a:rPr b="1" lang="en">
                <a:highlight>
                  <a:srgbClr val="FFFF00"/>
                </a:highlight>
              </a:rPr>
              <a:t>top </a:t>
            </a:r>
            <a:r>
              <a:rPr lang="en">
                <a:highlight>
                  <a:srgbClr val="FFFF00"/>
                </a:highlight>
              </a:rPr>
              <a:t>command returns the first 10 search results by default. </a:t>
            </a:r>
            <a:endParaRPr>
              <a:highlight>
                <a:srgbClr val="FFFF00"/>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7" name="Shape 2277"/>
        <p:cNvGrpSpPr/>
        <p:nvPr/>
      </p:nvGrpSpPr>
      <p:grpSpPr>
        <a:xfrm>
          <a:off x="0" y="0"/>
          <a:ext cx="0" cy="0"/>
          <a:chOff x="0" y="0"/>
          <a:chExt cx="0" cy="0"/>
        </a:xfrm>
      </p:grpSpPr>
      <p:sp>
        <p:nvSpPr>
          <p:cNvPr id="2278" name="Google Shape;2278;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79" name="Google Shape;2279;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80" name="Google Shape;2280;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1" name="Google Shape;2281;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2" name="Google Shape;2282;p129"/>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Search command: </a:t>
            </a:r>
            <a:endParaRPr b="1"/>
          </a:p>
          <a:p>
            <a:pPr indent="0" lvl="0" marL="0" rtl="0" algn="l">
              <a:spcBef>
                <a:spcPts val="800"/>
              </a:spcBef>
              <a:spcAft>
                <a:spcPts val="0"/>
              </a:spcAft>
              <a:buClr>
                <a:schemeClr val="dk1"/>
              </a:buClr>
              <a:buSzPts val="1100"/>
              <a:buFont typeface="Arial"/>
              <a:buNone/>
            </a:pPr>
            <a:r>
              <a:rPr lang="en">
                <a:solidFill>
                  <a:schemeClr val="dk1"/>
                </a:solidFill>
                <a:highlight>
                  <a:srgbClr val="FFFF00"/>
                </a:highlight>
                <a:latin typeface="Roboto Mono"/>
                <a:ea typeface="Roboto Mono"/>
                <a:cs typeface="Roboto Mono"/>
                <a:sym typeface="Roboto Mono"/>
              </a:rPr>
              <a:t>source=“alert_json_000015.log” | top dst_ap</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a:t>How many search results were returned from the </a:t>
            </a:r>
            <a:r>
              <a:rPr b="1" lang="en">
                <a:latin typeface="Roboto Mono"/>
                <a:ea typeface="Roboto Mono"/>
                <a:cs typeface="Roboto Mono"/>
                <a:sym typeface="Roboto Mono"/>
              </a:rPr>
              <a:t>top</a:t>
            </a:r>
            <a:r>
              <a:rPr b="1" lang="en"/>
              <a:t> command?</a:t>
            </a:r>
            <a:endParaRPr b="1"/>
          </a:p>
          <a:p>
            <a:pPr indent="0" lvl="0" marL="0" rtl="0" algn="l">
              <a:spcBef>
                <a:spcPts val="800"/>
              </a:spcBef>
              <a:spcAft>
                <a:spcPts val="0"/>
              </a:spcAft>
              <a:buNone/>
            </a:pPr>
            <a:r>
              <a:rPr lang="en">
                <a:highlight>
                  <a:srgbClr val="FFFF00"/>
                </a:highlight>
              </a:rPr>
              <a:t>The </a:t>
            </a:r>
            <a:r>
              <a:rPr b="1" lang="en">
                <a:highlight>
                  <a:srgbClr val="FFFF00"/>
                </a:highlight>
              </a:rPr>
              <a:t>top </a:t>
            </a:r>
            <a:r>
              <a:rPr lang="en">
                <a:highlight>
                  <a:srgbClr val="FFFF00"/>
                </a:highlight>
              </a:rPr>
              <a:t>command returns the first 10 search results by default. </a:t>
            </a:r>
            <a:endParaRPr>
              <a:highlight>
                <a:srgbClr val="FFFF00"/>
              </a:highlight>
            </a:endParaRPr>
          </a:p>
          <a:p>
            <a:pPr indent="0" lvl="0" marL="0" rtl="0" algn="l">
              <a:spcBef>
                <a:spcPts val="800"/>
              </a:spcBef>
              <a:spcAft>
                <a:spcPts val="0"/>
              </a:spcAft>
              <a:buNone/>
            </a:pPr>
            <a:r>
              <a:t/>
            </a:r>
            <a:endParaRPr>
              <a:highlight>
                <a:srgbClr val="FFFF00"/>
              </a:highlight>
            </a:endParaRPr>
          </a:p>
          <a:p>
            <a:pPr indent="0" lvl="0" marL="0" rtl="0" algn="l">
              <a:spcBef>
                <a:spcPts val="800"/>
              </a:spcBef>
              <a:spcAft>
                <a:spcPts val="800"/>
              </a:spcAft>
              <a:buNone/>
            </a:pPr>
            <a:r>
              <a:rPr lang="en"/>
              <a:t>Look at the Interesting Fields down on the protocol. What were the top three scans that were performed?</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6" name="Shape 2286"/>
        <p:cNvGrpSpPr/>
        <p:nvPr/>
      </p:nvGrpSpPr>
      <p:grpSpPr>
        <a:xfrm>
          <a:off x="0" y="0"/>
          <a:ext cx="0" cy="0"/>
          <a:chOff x="0" y="0"/>
          <a:chExt cx="0" cy="0"/>
        </a:xfrm>
      </p:grpSpPr>
      <p:sp>
        <p:nvSpPr>
          <p:cNvPr id="2287" name="Google Shape;2287;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88" name="Google Shape;2288;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89" name="Google Shape;2289;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0" name="Google Shape;2290;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1" name="Google Shape;2291;p130"/>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Search command: </a:t>
            </a:r>
            <a:endParaRPr b="1"/>
          </a:p>
          <a:p>
            <a:pPr indent="0" lvl="0" marL="0" rtl="0" algn="l">
              <a:spcBef>
                <a:spcPts val="800"/>
              </a:spcBef>
              <a:spcAft>
                <a:spcPts val="0"/>
              </a:spcAft>
              <a:buClr>
                <a:schemeClr val="dk1"/>
              </a:buClr>
              <a:buSzPts val="1100"/>
              <a:buFont typeface="Arial"/>
              <a:buNone/>
            </a:pPr>
            <a:r>
              <a:rPr lang="en">
                <a:solidFill>
                  <a:schemeClr val="dk1"/>
                </a:solidFill>
                <a:highlight>
                  <a:srgbClr val="FFFF00"/>
                </a:highlight>
                <a:latin typeface="Roboto Mono"/>
                <a:ea typeface="Roboto Mono"/>
                <a:cs typeface="Roboto Mono"/>
                <a:sym typeface="Roboto Mono"/>
              </a:rPr>
              <a:t>source=“alert_json_000015.log” | top dst_ap</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a:t>How many search results were returned from the </a:t>
            </a:r>
            <a:r>
              <a:rPr b="1" lang="en">
                <a:latin typeface="Roboto Mono"/>
                <a:ea typeface="Roboto Mono"/>
                <a:cs typeface="Roboto Mono"/>
                <a:sym typeface="Roboto Mono"/>
              </a:rPr>
              <a:t>top</a:t>
            </a:r>
            <a:r>
              <a:rPr b="1" lang="en"/>
              <a:t> command?</a:t>
            </a:r>
            <a:endParaRPr b="1"/>
          </a:p>
          <a:p>
            <a:pPr indent="0" lvl="0" marL="0" rtl="0" algn="l">
              <a:spcBef>
                <a:spcPts val="800"/>
              </a:spcBef>
              <a:spcAft>
                <a:spcPts val="0"/>
              </a:spcAft>
              <a:buNone/>
            </a:pPr>
            <a:r>
              <a:rPr lang="en">
                <a:highlight>
                  <a:srgbClr val="FFFF00"/>
                </a:highlight>
              </a:rPr>
              <a:t>The </a:t>
            </a:r>
            <a:r>
              <a:rPr b="1" lang="en">
                <a:highlight>
                  <a:srgbClr val="FFFF00"/>
                </a:highlight>
              </a:rPr>
              <a:t>top </a:t>
            </a:r>
            <a:r>
              <a:rPr lang="en">
                <a:highlight>
                  <a:srgbClr val="FFFF00"/>
                </a:highlight>
              </a:rPr>
              <a:t>command returns the first 10 search results by default. </a:t>
            </a:r>
            <a:endParaRPr>
              <a:highlight>
                <a:srgbClr val="FFFF00"/>
              </a:highlight>
            </a:endParaRPr>
          </a:p>
          <a:p>
            <a:pPr indent="0" lvl="0" marL="0" rtl="0" algn="l">
              <a:spcBef>
                <a:spcPts val="800"/>
              </a:spcBef>
              <a:spcAft>
                <a:spcPts val="0"/>
              </a:spcAft>
              <a:buNone/>
            </a:pPr>
            <a:r>
              <a:t/>
            </a:r>
            <a:endParaRPr>
              <a:highlight>
                <a:srgbClr val="FFFF00"/>
              </a:highlight>
            </a:endParaRPr>
          </a:p>
          <a:p>
            <a:pPr indent="0" lvl="0" marL="0" rtl="0" algn="l">
              <a:spcBef>
                <a:spcPts val="800"/>
              </a:spcBef>
              <a:spcAft>
                <a:spcPts val="0"/>
              </a:spcAft>
              <a:buNone/>
            </a:pPr>
            <a:r>
              <a:rPr lang="en">
                <a:solidFill>
                  <a:schemeClr val="dk1"/>
                </a:solidFill>
              </a:rPr>
              <a:t>Look at the Interesting Fields down on the protocol. What were the top three scans that were performed?</a:t>
            </a:r>
            <a:endParaRPr/>
          </a:p>
          <a:p>
            <a:pPr indent="-317500" lvl="0" marL="457200" rtl="0" algn="l">
              <a:spcBef>
                <a:spcPts val="800"/>
              </a:spcBef>
              <a:spcAft>
                <a:spcPts val="0"/>
              </a:spcAft>
              <a:buSzPts val="1400"/>
              <a:buChar char="●"/>
            </a:pPr>
            <a:r>
              <a:rPr lang="en">
                <a:highlight>
                  <a:srgbClr val="FFFF00"/>
                </a:highlight>
                <a:latin typeface="Roboto Mono"/>
                <a:ea typeface="Roboto Mono"/>
                <a:cs typeface="Roboto Mono"/>
                <a:sym typeface="Roboto Mono"/>
              </a:rPr>
              <a:t>ICMP</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highlight>
                  <a:srgbClr val="FFFF00"/>
                </a:highlight>
                <a:latin typeface="Roboto Mono"/>
                <a:ea typeface="Roboto Mono"/>
                <a:cs typeface="Roboto Mono"/>
                <a:sym typeface="Roboto Mono"/>
              </a:rPr>
              <a:t>TCP</a:t>
            </a:r>
            <a:endParaRPr>
              <a:highlight>
                <a:srgbClr val="FFFF00"/>
              </a:highlight>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highlight>
                  <a:srgbClr val="FFFF00"/>
                </a:highlight>
                <a:latin typeface="Roboto Mono"/>
                <a:ea typeface="Roboto Mono"/>
                <a:cs typeface="Roboto Mono"/>
                <a:sym typeface="Roboto Mono"/>
              </a:rPr>
              <a:t>ARP</a:t>
            </a:r>
            <a:endParaRPr>
              <a:highlight>
                <a:srgbClr val="FFFF00"/>
              </a:highlight>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5" name="Shape 2295"/>
        <p:cNvGrpSpPr/>
        <p:nvPr/>
      </p:nvGrpSpPr>
      <p:grpSpPr>
        <a:xfrm>
          <a:off x="0" y="0"/>
          <a:ext cx="0" cy="0"/>
          <a:chOff x="0" y="0"/>
          <a:chExt cx="0" cy="0"/>
        </a:xfrm>
      </p:grpSpPr>
      <p:sp>
        <p:nvSpPr>
          <p:cNvPr id="2296" name="Google Shape;2296;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297" name="Google Shape;2297;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298" name="Google Shape;2298;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9" name="Google Shape;2299;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0" name="Google Shape;2300;p131"/>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N</a:t>
            </a:r>
            <a:r>
              <a:rPr lang="en"/>
              <a:t>arrow the</a:t>
            </a:r>
            <a:r>
              <a:rPr b="1" lang="en"/>
              <a:t> search</a:t>
            </a:r>
            <a:r>
              <a:rPr lang="en"/>
              <a:t> to contain only the </a:t>
            </a:r>
            <a:r>
              <a:rPr b="1" lang="en"/>
              <a:t>TCP port scans</a:t>
            </a:r>
            <a:r>
              <a:rPr lang="en"/>
              <a:t> for the</a:t>
            </a:r>
            <a:r>
              <a:rPr b="1" lang="en"/>
              <a:t> top five</a:t>
            </a:r>
            <a:r>
              <a:rPr lang="en"/>
              <a:t> source IP addresses. Show </a:t>
            </a:r>
            <a:r>
              <a:rPr b="1" lang="en"/>
              <a:t>only</a:t>
            </a:r>
            <a:r>
              <a:rPr lang="en"/>
              <a:t> the number of search results</a:t>
            </a:r>
            <a:endParaRPr/>
          </a:p>
          <a:p>
            <a:pPr indent="0" lvl="0" marL="0" rtl="0" algn="l">
              <a:spcBef>
                <a:spcPts val="800"/>
              </a:spcBef>
              <a:spcAft>
                <a:spcPts val="800"/>
              </a:spcAft>
              <a:buNone/>
            </a:pPr>
            <a:r>
              <a:rPr lang="en"/>
              <a:t>This search command uses the logical </a:t>
            </a:r>
            <a:r>
              <a:rPr b="1" lang="en">
                <a:latin typeface="Roboto Mono"/>
                <a:ea typeface="Roboto Mono"/>
                <a:cs typeface="Roboto Mono"/>
                <a:sym typeface="Roboto Mono"/>
              </a:rPr>
              <a:t>AND</a:t>
            </a:r>
            <a:r>
              <a:rPr lang="en"/>
              <a:t> operator and two pipes.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Google Shape;2048;p10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049" name="Google Shape;2049;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0" name="Google Shape;2050;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1" name="Google Shape;2051;p10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Warm-Up Interview Quiz</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simulate answering questions in a technical interview about Splunk Enterprise. </a:t>
            </a:r>
            <a:endParaRPr sz="18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800"/>
              <a:t>Instructions sent via Slack.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4" name="Shape 2304"/>
        <p:cNvGrpSpPr/>
        <p:nvPr/>
      </p:nvGrpSpPr>
      <p:grpSpPr>
        <a:xfrm>
          <a:off x="0" y="0"/>
          <a:ext cx="0" cy="0"/>
          <a:chOff x="0" y="0"/>
          <a:chExt cx="0" cy="0"/>
        </a:xfrm>
      </p:grpSpPr>
      <p:sp>
        <p:nvSpPr>
          <p:cNvPr id="2305" name="Google Shape;2305;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306" name="Google Shape;2306;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1: </a:t>
            </a:r>
            <a:r>
              <a:rPr i="1" lang="en">
                <a:solidFill>
                  <a:srgbClr val="24292E"/>
                </a:solidFill>
              </a:rPr>
              <a:t>Create a search that will find all alerts for port scanning activity. Display results for the </a:t>
            </a:r>
            <a:r>
              <a:rPr i="1" lang="en">
                <a:solidFill>
                  <a:srgbClr val="24292E"/>
                </a:solidFill>
                <a:latin typeface="Roboto Mono"/>
                <a:ea typeface="Roboto Mono"/>
                <a:cs typeface="Roboto Mono"/>
                <a:sym typeface="Roboto Mono"/>
              </a:rPr>
              <a:t>top</a:t>
            </a:r>
            <a:r>
              <a:rPr i="1" lang="en">
                <a:solidFill>
                  <a:srgbClr val="24292E"/>
                </a:solidFill>
              </a:rPr>
              <a:t> </a:t>
            </a:r>
            <a:r>
              <a:rPr i="1" lang="en">
                <a:solidFill>
                  <a:srgbClr val="24292E"/>
                </a:solidFill>
                <a:latin typeface="Roboto Mono"/>
                <a:ea typeface="Roboto Mono"/>
                <a:cs typeface="Roboto Mono"/>
                <a:sym typeface="Roboto Mono"/>
              </a:rPr>
              <a:t>destination</a:t>
            </a:r>
            <a:r>
              <a:rPr lang="en">
                <a:solidFill>
                  <a:srgbClr val="24292E"/>
                </a:solidFill>
              </a:rPr>
              <a:t> </a:t>
            </a:r>
            <a:r>
              <a:rPr i="1" lang="en">
                <a:solidFill>
                  <a:srgbClr val="24292E"/>
                </a:solidFill>
              </a:rPr>
              <a:t>IP addresses.</a:t>
            </a:r>
            <a:endParaRPr sz="1200">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2307" name="Google Shape;2307;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8" name="Google Shape;2308;p132"/>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Narrow the</a:t>
            </a:r>
            <a:r>
              <a:rPr b="1" lang="en"/>
              <a:t> search</a:t>
            </a:r>
            <a:r>
              <a:rPr lang="en"/>
              <a:t> to contain only the </a:t>
            </a:r>
            <a:r>
              <a:rPr b="1" lang="en"/>
              <a:t>TCP port scans</a:t>
            </a:r>
            <a:r>
              <a:rPr lang="en"/>
              <a:t> for the</a:t>
            </a:r>
            <a:r>
              <a:rPr b="1" lang="en"/>
              <a:t> top five</a:t>
            </a:r>
            <a:r>
              <a:rPr lang="en"/>
              <a:t> source IP addresses. Show </a:t>
            </a:r>
            <a:r>
              <a:rPr b="1" lang="en"/>
              <a:t>only</a:t>
            </a:r>
            <a:r>
              <a:rPr lang="en"/>
              <a:t> the number of search results</a:t>
            </a:r>
            <a:endParaRPr/>
          </a:p>
          <a:p>
            <a:pPr indent="0" lvl="0" marL="0" rtl="0" algn="l">
              <a:spcBef>
                <a:spcPts val="800"/>
              </a:spcBef>
              <a:spcAft>
                <a:spcPts val="0"/>
              </a:spcAft>
              <a:buNone/>
            </a:pPr>
            <a:r>
              <a:rPr lang="en"/>
              <a:t>This search command uses the logical </a:t>
            </a:r>
            <a:r>
              <a:rPr b="1" lang="en">
                <a:latin typeface="Roboto Mono"/>
                <a:ea typeface="Roboto Mono"/>
                <a:cs typeface="Roboto Mono"/>
                <a:sym typeface="Roboto Mono"/>
              </a:rPr>
              <a:t>AND</a:t>
            </a:r>
            <a:r>
              <a:rPr lang="en"/>
              <a:t> operator and two pipes. </a:t>
            </a:r>
            <a:endParaRPr/>
          </a:p>
          <a:p>
            <a:pPr indent="0" lvl="0" marL="0" rtl="0" algn="l">
              <a:lnSpc>
                <a:spcPct val="115000"/>
              </a:lnSpc>
              <a:spcBef>
                <a:spcPts val="800"/>
              </a:spcBef>
              <a:spcAft>
                <a:spcPts val="0"/>
              </a:spcAft>
              <a:buNone/>
            </a:pPr>
            <a:r>
              <a:t/>
            </a:r>
            <a:endParaRPr sz="1000">
              <a:solidFill>
                <a:srgbClr val="24292E"/>
              </a:solidFill>
              <a:highlight>
                <a:srgbClr val="F6F8FA"/>
              </a:highlight>
              <a:latin typeface="Courier"/>
              <a:ea typeface="Courier"/>
              <a:cs typeface="Courier"/>
              <a:sym typeface="Courier"/>
            </a:endParaRPr>
          </a:p>
          <a:p>
            <a:pPr indent="0" lvl="0" marL="0" rtl="0" algn="l">
              <a:lnSpc>
                <a:spcPct val="115000"/>
              </a:lnSpc>
              <a:spcBef>
                <a:spcPts val="1200"/>
              </a:spcBef>
              <a:spcAft>
                <a:spcPts val="0"/>
              </a:spcAft>
              <a:buNone/>
            </a:pPr>
            <a:r>
              <a:rPr lang="en" sz="1300">
                <a:solidFill>
                  <a:srgbClr val="24292E"/>
                </a:solidFill>
                <a:highlight>
                  <a:srgbClr val="FFFF00"/>
                </a:highlight>
                <a:latin typeface="Roboto Mono"/>
                <a:ea typeface="Roboto Mono"/>
                <a:cs typeface="Roboto Mono"/>
                <a:sym typeface="Roboto Mono"/>
              </a:rPr>
              <a:t>   source=</a:t>
            </a:r>
            <a:r>
              <a:rPr lang="en" sz="1300">
                <a:solidFill>
                  <a:srgbClr val="032F62"/>
                </a:solidFill>
                <a:highlight>
                  <a:srgbClr val="FFFF00"/>
                </a:highlight>
                <a:latin typeface="Roboto Mono"/>
                <a:ea typeface="Roboto Mono"/>
                <a:cs typeface="Roboto Mono"/>
                <a:sym typeface="Roboto Mono"/>
              </a:rPr>
              <a:t>"alert_json_000015.log”</a:t>
            </a:r>
            <a:r>
              <a:rPr lang="en" sz="1300">
                <a:solidFill>
                  <a:srgbClr val="24292E"/>
                </a:solidFill>
                <a:highlight>
                  <a:srgbClr val="FFFF00"/>
                </a:highlight>
                <a:latin typeface="Roboto Mono"/>
                <a:ea typeface="Roboto Mono"/>
                <a:cs typeface="Roboto Mono"/>
                <a:sym typeface="Roboto Mono"/>
              </a:rPr>
              <a:t> AND proto=</a:t>
            </a:r>
            <a:r>
              <a:rPr lang="en" sz="1300">
                <a:solidFill>
                  <a:srgbClr val="032F62"/>
                </a:solidFill>
                <a:highlight>
                  <a:srgbClr val="FFFF00"/>
                </a:highlight>
                <a:latin typeface="Roboto Mono"/>
                <a:ea typeface="Roboto Mono"/>
                <a:cs typeface="Roboto Mono"/>
                <a:sym typeface="Roboto Mono"/>
              </a:rPr>
              <a:t>"TCP"</a:t>
            </a:r>
            <a:r>
              <a:rPr lang="en" sz="1300">
                <a:solidFill>
                  <a:srgbClr val="24292E"/>
                </a:solidFill>
                <a:highlight>
                  <a:srgbClr val="FFFF00"/>
                </a:highlight>
                <a:latin typeface="Roboto Mono"/>
                <a:ea typeface="Roboto Mono"/>
                <a:cs typeface="Roboto Mono"/>
                <a:sym typeface="Roboto Mono"/>
              </a:rPr>
              <a:t> </a:t>
            </a:r>
            <a:r>
              <a:rPr lang="en" sz="1300">
                <a:solidFill>
                  <a:srgbClr val="D73A49"/>
                </a:solidFill>
                <a:highlight>
                  <a:srgbClr val="FFFF00"/>
                </a:highlight>
                <a:latin typeface="Roboto Mono"/>
                <a:ea typeface="Roboto Mono"/>
                <a:cs typeface="Roboto Mono"/>
                <a:sym typeface="Roboto Mono"/>
              </a:rPr>
              <a:t>|</a:t>
            </a:r>
            <a:r>
              <a:rPr lang="en" sz="1300">
                <a:solidFill>
                  <a:srgbClr val="24292E"/>
                </a:solidFill>
                <a:highlight>
                  <a:srgbClr val="FFFF00"/>
                </a:highlight>
                <a:latin typeface="Roboto Mono"/>
                <a:ea typeface="Roboto Mono"/>
                <a:cs typeface="Roboto Mono"/>
                <a:sym typeface="Roboto Mono"/>
              </a:rPr>
              <a:t> top limit=5 src_ap </a:t>
            </a:r>
            <a:r>
              <a:rPr lang="en" sz="1300">
                <a:solidFill>
                  <a:srgbClr val="D73A49"/>
                </a:solidFill>
                <a:highlight>
                  <a:srgbClr val="FFFF00"/>
                </a:highlight>
                <a:latin typeface="Roboto Mono"/>
                <a:ea typeface="Roboto Mono"/>
                <a:cs typeface="Roboto Mono"/>
                <a:sym typeface="Roboto Mono"/>
              </a:rPr>
              <a:t>|</a:t>
            </a:r>
            <a:r>
              <a:rPr lang="en" sz="1300">
                <a:solidFill>
                  <a:srgbClr val="24292E"/>
                </a:solidFill>
                <a:highlight>
                  <a:srgbClr val="FFFF00"/>
                </a:highlight>
                <a:latin typeface="Roboto Mono"/>
                <a:ea typeface="Roboto Mono"/>
                <a:cs typeface="Roboto Mono"/>
                <a:sym typeface="Roboto Mono"/>
              </a:rPr>
              <a:t> fields - percent</a:t>
            </a:r>
            <a:endParaRPr sz="1300">
              <a:solidFill>
                <a:srgbClr val="24292E"/>
              </a:solidFill>
              <a:highlight>
                <a:srgbClr val="FFFF00"/>
              </a:highlight>
              <a:latin typeface="Roboto Mono"/>
              <a:ea typeface="Roboto Mono"/>
              <a:cs typeface="Roboto Mono"/>
              <a:sym typeface="Roboto Mono"/>
            </a:endParaRPr>
          </a:p>
          <a:p>
            <a:pPr indent="0" lvl="0" marL="0" rtl="0" algn="l">
              <a:spcBef>
                <a:spcPts val="1200"/>
              </a:spcBef>
              <a:spcAft>
                <a:spcPts val="800"/>
              </a:spcAft>
              <a:buNone/>
            </a:pPr>
            <a:r>
              <a:t/>
            </a:r>
            <a:endParaRPr>
              <a:highlight>
                <a:srgbClr val="FFFF00"/>
              </a:highlight>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2" name="Shape 2312"/>
        <p:cNvGrpSpPr/>
        <p:nvPr/>
      </p:nvGrpSpPr>
      <p:grpSpPr>
        <a:xfrm>
          <a:off x="0" y="0"/>
          <a:ext cx="0" cy="0"/>
          <a:chOff x="0" y="0"/>
          <a:chExt cx="0" cy="0"/>
        </a:xfrm>
      </p:grpSpPr>
      <p:sp>
        <p:nvSpPr>
          <p:cNvPr id="2313" name="Google Shape;2313;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314" name="Google Shape;2314;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2: C</a:t>
            </a:r>
            <a:r>
              <a:rPr lang="en"/>
              <a:t>reate a search that lists the destination AP in decending order</a:t>
            </a:r>
            <a:r>
              <a:rPr lang="en"/>
              <a:t> </a:t>
            </a:r>
            <a:endParaRPr/>
          </a:p>
          <a:p>
            <a:pPr indent="0" lvl="0" marL="0" rtl="0" algn="l">
              <a:spcBef>
                <a:spcPts val="0"/>
              </a:spcBef>
              <a:spcAft>
                <a:spcPts val="0"/>
              </a:spcAft>
              <a:buNone/>
            </a:pPr>
            <a:r>
              <a:t/>
            </a:r>
            <a:endParaRPr i="1">
              <a:solidFill>
                <a:srgbClr val="24292E"/>
              </a:solidFill>
            </a:endParaRPr>
          </a:p>
          <a:p>
            <a:pPr indent="0" lvl="0" marL="0" rtl="0" algn="l">
              <a:spcBef>
                <a:spcPts val="0"/>
              </a:spcBef>
              <a:spcAft>
                <a:spcPts val="0"/>
              </a:spcAft>
              <a:buNone/>
            </a:pPr>
            <a:r>
              <a:t/>
            </a:r>
            <a:endParaRPr i="1">
              <a:solidFill>
                <a:srgbClr val="24292E"/>
              </a:solidFill>
            </a:endParaRPr>
          </a:p>
          <a:p>
            <a:pPr indent="0" lvl="0" marL="0" rtl="0" algn="l">
              <a:spcBef>
                <a:spcPts val="0"/>
              </a:spcBef>
              <a:spcAft>
                <a:spcPts val="0"/>
              </a:spcAft>
              <a:buNone/>
            </a:pPr>
            <a:r>
              <a:t/>
            </a:r>
            <a:endParaRPr>
              <a:solidFill>
                <a:srgbClr val="24292E"/>
              </a:solidFill>
            </a:endParaRPr>
          </a:p>
          <a:p>
            <a:pPr indent="0" lvl="0" marL="0" rtl="0" algn="l">
              <a:spcBef>
                <a:spcPts val="0"/>
              </a:spcBef>
              <a:spcAft>
                <a:spcPts val="0"/>
              </a:spcAft>
              <a:buNone/>
            </a:pPr>
            <a:r>
              <a:t/>
            </a:r>
            <a:endParaRPr>
              <a:solidFill>
                <a:srgbClr val="24292E"/>
              </a:solidFill>
            </a:endParaRPr>
          </a:p>
          <a:p>
            <a:pPr indent="0" lvl="0" marL="0" rtl="0" algn="l">
              <a:spcBef>
                <a:spcPts val="0"/>
              </a:spcBef>
              <a:spcAft>
                <a:spcPts val="0"/>
              </a:spcAft>
              <a:buNone/>
            </a:pPr>
            <a:r>
              <a:t/>
            </a:r>
            <a:endParaRPr>
              <a:solidFill>
                <a:srgbClr val="24292E"/>
              </a:solidFill>
            </a:endParaRPr>
          </a:p>
          <a:p>
            <a:pPr indent="0" lvl="0" marL="0" rtl="0" algn="l">
              <a:spcBef>
                <a:spcPts val="0"/>
              </a:spcBef>
              <a:spcAft>
                <a:spcPts val="0"/>
              </a:spcAft>
              <a:buNone/>
            </a:pPr>
            <a:r>
              <a:t/>
            </a:r>
            <a:endParaRPr/>
          </a:p>
        </p:txBody>
      </p:sp>
      <p:sp>
        <p:nvSpPr>
          <p:cNvPr id="2315" name="Google Shape;2315;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6" name="Google Shape;2316;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7" name="Google Shape;2317;p133"/>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1" name="Shape 2321"/>
        <p:cNvGrpSpPr/>
        <p:nvPr/>
      </p:nvGrpSpPr>
      <p:grpSpPr>
        <a:xfrm>
          <a:off x="0" y="0"/>
          <a:ext cx="0" cy="0"/>
          <a:chOff x="0" y="0"/>
          <a:chExt cx="0" cy="0"/>
        </a:xfrm>
      </p:grpSpPr>
      <p:sp>
        <p:nvSpPr>
          <p:cNvPr id="2322" name="Google Shape;2322;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 </a:t>
            </a:r>
            <a:endParaRPr/>
          </a:p>
        </p:txBody>
      </p:sp>
      <p:sp>
        <p:nvSpPr>
          <p:cNvPr id="2323" name="Google Shape;2323;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Part 2: Create a search that lists the destination AP in decending order</a:t>
            </a:r>
            <a:endParaRPr>
              <a:solidFill>
                <a:srgbClr val="24292E"/>
              </a:solidFill>
            </a:endParaRPr>
          </a:p>
          <a:p>
            <a:pPr indent="0" lvl="0" marL="0" rtl="0" algn="l">
              <a:spcBef>
                <a:spcPts val="0"/>
              </a:spcBef>
              <a:spcAft>
                <a:spcPts val="0"/>
              </a:spcAft>
              <a:buNone/>
            </a:pPr>
            <a:r>
              <a:t/>
            </a:r>
            <a:endParaRPr>
              <a:solidFill>
                <a:srgbClr val="24292E"/>
              </a:solidFill>
            </a:endParaRPr>
          </a:p>
          <a:p>
            <a:pPr indent="0" lvl="0" marL="0" rtl="0" algn="l">
              <a:spcBef>
                <a:spcPts val="0"/>
              </a:spcBef>
              <a:spcAft>
                <a:spcPts val="0"/>
              </a:spcAft>
              <a:buNone/>
            </a:pPr>
            <a:r>
              <a:t/>
            </a:r>
            <a:endParaRPr/>
          </a:p>
        </p:txBody>
      </p:sp>
      <p:sp>
        <p:nvSpPr>
          <p:cNvPr id="2324" name="Google Shape;2324;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5" name="Google Shape;2325;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6" name="Google Shape;2326;p134"/>
          <p:cNvSpPr txBox="1"/>
          <p:nvPr>
            <p:ph idx="3" type="body"/>
          </p:nvPr>
        </p:nvSpPr>
        <p:spPr>
          <a:xfrm>
            <a:off x="175" y="1554150"/>
            <a:ext cx="9144000" cy="335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lnSpc>
                <a:spcPct val="115000"/>
              </a:lnSpc>
              <a:spcBef>
                <a:spcPts val="800"/>
              </a:spcBef>
              <a:spcAft>
                <a:spcPts val="0"/>
              </a:spcAft>
              <a:buClr>
                <a:schemeClr val="dk1"/>
              </a:buClr>
              <a:buSzPts val="1100"/>
              <a:buFont typeface="Arial"/>
              <a:buNone/>
            </a:pPr>
            <a:r>
              <a:rPr lang="en" sz="1600">
                <a:solidFill>
                  <a:srgbClr val="24292E"/>
                </a:solidFill>
                <a:highlight>
                  <a:srgbClr val="FFFF00"/>
                </a:highlight>
                <a:latin typeface="Roboto Mono"/>
                <a:ea typeface="Roboto Mono"/>
                <a:cs typeface="Roboto Mono"/>
                <a:sym typeface="Roboto Mono"/>
              </a:rPr>
              <a:t>source=“alert_json_000015.log” </a:t>
            </a:r>
            <a:r>
              <a:rPr lang="en" sz="1600">
                <a:solidFill>
                  <a:srgbClr val="D73A49"/>
                </a:solidFill>
                <a:highlight>
                  <a:srgbClr val="FFFF00"/>
                </a:highlight>
                <a:latin typeface="Roboto Mono"/>
                <a:ea typeface="Roboto Mono"/>
                <a:cs typeface="Roboto Mono"/>
                <a:sym typeface="Roboto Mono"/>
              </a:rPr>
              <a:t>|</a:t>
            </a:r>
            <a:r>
              <a:rPr lang="en" sz="1600">
                <a:solidFill>
                  <a:srgbClr val="24292E"/>
                </a:solidFill>
                <a:highlight>
                  <a:srgbClr val="FFFF00"/>
                </a:highlight>
                <a:latin typeface="Roboto Mono"/>
                <a:ea typeface="Roboto Mono"/>
                <a:cs typeface="Roboto Mono"/>
                <a:sym typeface="Roboto Mono"/>
              </a:rPr>
              <a:t> sort -dst_ap</a:t>
            </a:r>
            <a:endParaRPr sz="1600">
              <a:solidFill>
                <a:srgbClr val="24292E"/>
              </a:solidFill>
              <a:highlight>
                <a:srgbClr val="FFFF00"/>
              </a:highlight>
              <a:latin typeface="Roboto Mono"/>
              <a:ea typeface="Roboto Mono"/>
              <a:cs typeface="Roboto Mono"/>
              <a:sym typeface="Roboto Mono"/>
            </a:endParaRPr>
          </a:p>
          <a:p>
            <a:pPr indent="0" lvl="0" marL="0" rtl="0" algn="l">
              <a:spcBef>
                <a:spcPts val="1200"/>
              </a:spcBef>
              <a:spcAft>
                <a:spcPts val="0"/>
              </a:spcAft>
              <a:buNone/>
            </a:pPr>
            <a:r>
              <a:rPr lang="en"/>
              <a:t> </a:t>
            </a:r>
            <a:endParaRPr/>
          </a:p>
          <a:p>
            <a:pPr indent="0" lvl="0" marL="0" rtl="0" algn="l">
              <a:spcBef>
                <a:spcPts val="800"/>
              </a:spcBef>
              <a:spcAft>
                <a:spcPts val="8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0" name="Shape 2330"/>
        <p:cNvGrpSpPr/>
        <p:nvPr/>
      </p:nvGrpSpPr>
      <p:grpSpPr>
        <a:xfrm>
          <a:off x="0" y="0"/>
          <a:ext cx="0" cy="0"/>
          <a:chOff x="0" y="0"/>
          <a:chExt cx="0" cy="0"/>
        </a:xfrm>
      </p:grpSpPr>
      <p:sp>
        <p:nvSpPr>
          <p:cNvPr id="2331" name="Google Shape;2331;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a:t>
            </a:r>
            <a:endParaRPr/>
          </a:p>
        </p:txBody>
      </p:sp>
      <p:sp>
        <p:nvSpPr>
          <p:cNvPr id="2332" name="Google Shape;2332;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Questions / Fill in the Blanks </a:t>
            </a:r>
            <a:endParaRPr/>
          </a:p>
        </p:txBody>
      </p:sp>
      <p:sp>
        <p:nvSpPr>
          <p:cNvPr id="2333" name="Google Shape;2333;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4" name="Google Shape;2334;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5" name="Google Shape;2335;p13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rPr>
              <a:t>1. </a:t>
            </a:r>
            <a:r>
              <a:rPr lang="en">
                <a:solidFill>
                  <a:srgbClr val="24292E"/>
                </a:solidFill>
              </a:rPr>
              <a:t>Limiting search by _______ is key to faster results and is a best practice.</a:t>
            </a:r>
            <a:endParaRPr>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a:solidFill>
                <a:srgbClr val="24292E"/>
              </a:solidFill>
            </a:endParaRPr>
          </a:p>
          <a:p>
            <a:pPr indent="0" lvl="0" marL="0" rtl="0" algn="l">
              <a:lnSpc>
                <a:spcPct val="115000"/>
              </a:lnSpc>
              <a:spcBef>
                <a:spcPts val="1200"/>
              </a:spcBef>
              <a:spcAft>
                <a:spcPts val="0"/>
              </a:spcAft>
              <a:buNone/>
            </a:pPr>
            <a:r>
              <a:rPr lang="en"/>
              <a:t>2. What are the three main search modes?</a:t>
            </a:r>
            <a:endParaRPr/>
          </a:p>
          <a:p>
            <a:pPr indent="0" lvl="0" marL="0" rtl="0" algn="l">
              <a:lnSpc>
                <a:spcPct val="115000"/>
              </a:lnSpc>
              <a:spcBef>
                <a:spcPts val="1200"/>
              </a:spcBef>
              <a:spcAft>
                <a:spcPts val="0"/>
              </a:spcAft>
              <a:buNone/>
            </a:pPr>
            <a:r>
              <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3. _______ mode has discovery </a:t>
            </a:r>
            <a:r>
              <a:rPr lang="en">
                <a:solidFill>
                  <a:srgbClr val="24292E"/>
                </a:solidFill>
              </a:rPr>
              <a:t>OFF</a:t>
            </a:r>
            <a:r>
              <a:rPr lang="en">
                <a:solidFill>
                  <a:srgbClr val="24292E"/>
                </a:solidFill>
              </a:rPr>
              <a:t> for event searches. No event or field data for stats searches.</a:t>
            </a:r>
            <a:endParaRPr>
              <a:solidFill>
                <a:srgbClr val="24292E"/>
              </a:solidFill>
            </a:endParaRPr>
          </a:p>
          <a:p>
            <a:pPr indent="0" lvl="0" marL="0" rtl="0" algn="l">
              <a:lnSpc>
                <a:spcPct val="115000"/>
              </a:lnSpc>
              <a:spcBef>
                <a:spcPts val="1200"/>
              </a:spcBef>
              <a:spcAft>
                <a:spcPts val="0"/>
              </a:spcAft>
              <a:buNone/>
            </a:pPr>
            <a:r>
              <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4. _______ mode has all events and field data; switches to this mode after visualization.</a:t>
            </a:r>
            <a:endParaRPr>
              <a:solidFill>
                <a:srgbClr val="24292E"/>
              </a:solidFill>
            </a:endParaRPr>
          </a:p>
          <a:p>
            <a:pPr indent="0" lvl="0" marL="0" rtl="0" algn="l">
              <a:lnSpc>
                <a:spcPct val="115000"/>
              </a:lnSpc>
              <a:spcBef>
                <a:spcPts val="1200"/>
              </a:spcBef>
              <a:spcAft>
                <a:spcPts val="0"/>
              </a:spcAft>
              <a:buNone/>
            </a:pPr>
            <a:r>
              <a:t/>
            </a:r>
            <a:endParaRPr>
              <a:solidFill>
                <a:srgbClr val="24292E"/>
              </a:solidFill>
            </a:endParaRPr>
          </a:p>
          <a:p>
            <a:pPr indent="0" lvl="0" marL="0" rtl="0" algn="l">
              <a:spcBef>
                <a:spcPts val="1200"/>
              </a:spcBef>
              <a:spcAft>
                <a:spcPts val="8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9" name="Shape 2339"/>
        <p:cNvGrpSpPr/>
        <p:nvPr/>
      </p:nvGrpSpPr>
      <p:grpSpPr>
        <a:xfrm>
          <a:off x="0" y="0"/>
          <a:ext cx="0" cy="0"/>
          <a:chOff x="0" y="0"/>
          <a:chExt cx="0" cy="0"/>
        </a:xfrm>
      </p:grpSpPr>
      <p:sp>
        <p:nvSpPr>
          <p:cNvPr id="2340" name="Google Shape;2340;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a:t>
            </a:r>
            <a:endParaRPr/>
          </a:p>
        </p:txBody>
      </p:sp>
      <p:sp>
        <p:nvSpPr>
          <p:cNvPr id="2341" name="Google Shape;2341;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Part 3: </a:t>
            </a:r>
            <a:r>
              <a:rPr lang="en"/>
              <a:t>Answer the Questions / Fill in the Blanks </a:t>
            </a:r>
            <a:endParaRPr/>
          </a:p>
        </p:txBody>
      </p:sp>
      <p:sp>
        <p:nvSpPr>
          <p:cNvPr id="2342" name="Google Shape;2342;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3" name="Google Shape;2343;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4" name="Google Shape;2344;p13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rPr>
              <a:t>1. Limiting search by _______ is key to faster results and is a best practice.</a:t>
            </a:r>
            <a:endParaRPr>
              <a:solidFill>
                <a:srgbClr val="24292E"/>
              </a:solidFill>
            </a:endParaRPr>
          </a:p>
          <a:p>
            <a:pPr indent="0" lvl="0" marL="0" rtl="0" algn="l">
              <a:lnSpc>
                <a:spcPct val="115000"/>
              </a:lnSpc>
              <a:spcBef>
                <a:spcPts val="1200"/>
              </a:spcBef>
              <a:spcAft>
                <a:spcPts val="0"/>
              </a:spcAft>
              <a:buNone/>
            </a:pPr>
            <a:r>
              <a:rPr lang="en">
                <a:solidFill>
                  <a:srgbClr val="24292E"/>
                </a:solidFill>
                <a:highlight>
                  <a:srgbClr val="FFFF00"/>
                </a:highlight>
              </a:rPr>
              <a:t>Time</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2. What are the three main search modes?</a:t>
            </a:r>
            <a:endParaRPr>
              <a:solidFill>
                <a:srgbClr val="24292E"/>
              </a:solidFill>
            </a:endParaRPr>
          </a:p>
          <a:p>
            <a:pPr indent="0" lvl="0" marL="0" rtl="0" algn="l">
              <a:lnSpc>
                <a:spcPct val="115000"/>
              </a:lnSpc>
              <a:spcBef>
                <a:spcPts val="1200"/>
              </a:spcBef>
              <a:spcAft>
                <a:spcPts val="0"/>
              </a:spcAft>
              <a:buNone/>
            </a:pPr>
            <a:r>
              <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3. _______ mode has discovery </a:t>
            </a:r>
            <a:r>
              <a:rPr lang="en">
                <a:solidFill>
                  <a:srgbClr val="24292E"/>
                </a:solidFill>
              </a:rPr>
              <a:t>OFF</a:t>
            </a:r>
            <a:r>
              <a:rPr lang="en">
                <a:solidFill>
                  <a:srgbClr val="24292E"/>
                </a:solidFill>
              </a:rPr>
              <a:t> for event searches. No event or field data for stats searches.</a:t>
            </a:r>
            <a:endParaRPr>
              <a:solidFill>
                <a:srgbClr val="24292E"/>
              </a:solidFill>
            </a:endParaRPr>
          </a:p>
          <a:p>
            <a:pPr indent="0" lvl="0" marL="0" rtl="0" algn="l">
              <a:lnSpc>
                <a:spcPct val="115000"/>
              </a:lnSpc>
              <a:spcBef>
                <a:spcPts val="1200"/>
              </a:spcBef>
              <a:spcAft>
                <a:spcPts val="0"/>
              </a:spcAft>
              <a:buNone/>
            </a:pPr>
            <a:r>
              <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4. _______ mode has all events and field data; switches to this mode after visualization.</a:t>
            </a:r>
            <a:endParaRPr>
              <a:solidFill>
                <a:srgbClr val="24292E"/>
              </a:solidFill>
            </a:endParaRPr>
          </a:p>
          <a:p>
            <a:pPr indent="0" lvl="0" marL="0" rtl="0" algn="l">
              <a:lnSpc>
                <a:spcPct val="115000"/>
              </a:lnSpc>
              <a:spcBef>
                <a:spcPts val="1200"/>
              </a:spcBef>
              <a:spcAft>
                <a:spcPts val="0"/>
              </a:spcAft>
              <a:buNone/>
            </a:pPr>
            <a:r>
              <a:t/>
            </a:r>
            <a:endParaRPr>
              <a:solidFill>
                <a:srgbClr val="24292E"/>
              </a:solidFill>
            </a:endParaRPr>
          </a:p>
          <a:p>
            <a:pPr indent="0" lvl="0" marL="0" rtl="0" algn="l">
              <a:spcBef>
                <a:spcPts val="1200"/>
              </a:spcBef>
              <a:spcAft>
                <a:spcPts val="8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8" name="Shape 2348"/>
        <p:cNvGrpSpPr/>
        <p:nvPr/>
      </p:nvGrpSpPr>
      <p:grpSpPr>
        <a:xfrm>
          <a:off x="0" y="0"/>
          <a:ext cx="0" cy="0"/>
          <a:chOff x="0" y="0"/>
          <a:chExt cx="0" cy="0"/>
        </a:xfrm>
      </p:grpSpPr>
      <p:sp>
        <p:nvSpPr>
          <p:cNvPr id="2349" name="Google Shape;2349;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a:t>
            </a:r>
            <a:endParaRPr/>
          </a:p>
        </p:txBody>
      </p:sp>
      <p:sp>
        <p:nvSpPr>
          <p:cNvPr id="2350" name="Google Shape;2350;p1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Questions / Fill in the Blanks </a:t>
            </a:r>
            <a:endParaRPr/>
          </a:p>
        </p:txBody>
      </p:sp>
      <p:sp>
        <p:nvSpPr>
          <p:cNvPr id="2351" name="Google Shape;2351;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2" name="Google Shape;2352;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3" name="Google Shape;2353;p13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rPr>
              <a:t>1. Limiting search by _______ is key to faster results and is a best practice.</a:t>
            </a:r>
            <a:endParaRPr>
              <a:solidFill>
                <a:srgbClr val="24292E"/>
              </a:solidFill>
            </a:endParaRPr>
          </a:p>
          <a:p>
            <a:pPr indent="0" lvl="0" marL="0" rtl="0" algn="l">
              <a:lnSpc>
                <a:spcPct val="115000"/>
              </a:lnSpc>
              <a:spcBef>
                <a:spcPts val="1200"/>
              </a:spcBef>
              <a:spcAft>
                <a:spcPts val="0"/>
              </a:spcAft>
              <a:buNone/>
            </a:pPr>
            <a:r>
              <a:rPr lang="en">
                <a:solidFill>
                  <a:srgbClr val="24292E"/>
                </a:solidFill>
                <a:highlight>
                  <a:srgbClr val="FFFF00"/>
                </a:highlight>
              </a:rPr>
              <a:t>Time</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2. What are the three main search modes?</a:t>
            </a:r>
            <a:endParaRPr>
              <a:solidFill>
                <a:srgbClr val="24292E"/>
              </a:solidFill>
            </a:endParaRPr>
          </a:p>
          <a:p>
            <a:pPr indent="0" lvl="0" marL="0" rtl="0" algn="l">
              <a:lnSpc>
                <a:spcPct val="115000"/>
              </a:lnSpc>
              <a:spcBef>
                <a:spcPts val="1200"/>
              </a:spcBef>
              <a:spcAft>
                <a:spcPts val="0"/>
              </a:spcAft>
              <a:buNone/>
            </a:pPr>
            <a:r>
              <a:rPr b="1" lang="en">
                <a:solidFill>
                  <a:srgbClr val="24292E"/>
                </a:solidFill>
                <a:highlight>
                  <a:srgbClr val="FFFF00"/>
                </a:highlight>
              </a:rPr>
              <a:t>Fast, Verbose, and Smart</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3. _______ mode has discovery </a:t>
            </a:r>
            <a:r>
              <a:rPr lang="en">
                <a:solidFill>
                  <a:srgbClr val="24292E"/>
                </a:solidFill>
              </a:rPr>
              <a:t>OFF</a:t>
            </a:r>
            <a:r>
              <a:rPr lang="en">
                <a:solidFill>
                  <a:srgbClr val="24292E"/>
                </a:solidFill>
              </a:rPr>
              <a:t> for event searches. No event or field data for stats searches.</a:t>
            </a:r>
            <a:endParaRPr>
              <a:solidFill>
                <a:srgbClr val="24292E"/>
              </a:solidFill>
            </a:endParaRPr>
          </a:p>
          <a:p>
            <a:pPr indent="0" lvl="0" marL="0" rtl="0" algn="l">
              <a:lnSpc>
                <a:spcPct val="115000"/>
              </a:lnSpc>
              <a:spcBef>
                <a:spcPts val="1200"/>
              </a:spcBef>
              <a:spcAft>
                <a:spcPts val="0"/>
              </a:spcAft>
              <a:buNone/>
            </a:pPr>
            <a:r>
              <a:t/>
            </a:r>
            <a:endParaRPr>
              <a:solidFill>
                <a:srgbClr val="24292E"/>
              </a:solidFill>
              <a:highlight>
                <a:srgbClr val="FFFF00"/>
              </a:highlight>
            </a:endParaRPr>
          </a:p>
          <a:p>
            <a:pPr indent="0" lvl="0" marL="0" rtl="0" algn="l">
              <a:lnSpc>
                <a:spcPct val="115000"/>
              </a:lnSpc>
              <a:spcBef>
                <a:spcPts val="1200"/>
              </a:spcBef>
              <a:spcAft>
                <a:spcPts val="0"/>
              </a:spcAft>
              <a:buNone/>
            </a:pPr>
            <a:r>
              <a:rPr lang="en">
                <a:solidFill>
                  <a:srgbClr val="24292E"/>
                </a:solidFill>
              </a:rPr>
              <a:t>4. _______ mode has all events and field data; switches to this mode after visualization.</a:t>
            </a:r>
            <a:endParaRPr>
              <a:solidFill>
                <a:srgbClr val="24292E"/>
              </a:solidFill>
            </a:endParaRPr>
          </a:p>
          <a:p>
            <a:pPr indent="0" lvl="0" marL="0" rtl="0" algn="l">
              <a:lnSpc>
                <a:spcPct val="115000"/>
              </a:lnSpc>
              <a:spcBef>
                <a:spcPts val="1200"/>
              </a:spcBef>
              <a:spcAft>
                <a:spcPts val="0"/>
              </a:spcAft>
              <a:buNone/>
            </a:pPr>
            <a:r>
              <a:t/>
            </a:r>
            <a:endParaRPr>
              <a:solidFill>
                <a:srgbClr val="24292E"/>
              </a:solidFill>
            </a:endParaRPr>
          </a:p>
          <a:p>
            <a:pPr indent="0" lvl="0" marL="0" rtl="0" algn="l">
              <a:spcBef>
                <a:spcPts val="1200"/>
              </a:spcBef>
              <a:spcAft>
                <a:spcPts val="8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7" name="Shape 2357"/>
        <p:cNvGrpSpPr/>
        <p:nvPr/>
      </p:nvGrpSpPr>
      <p:grpSpPr>
        <a:xfrm>
          <a:off x="0" y="0"/>
          <a:ext cx="0" cy="0"/>
          <a:chOff x="0" y="0"/>
          <a:chExt cx="0" cy="0"/>
        </a:xfrm>
      </p:grpSpPr>
      <p:sp>
        <p:nvSpPr>
          <p:cNvPr id="2358" name="Google Shape;2358;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a:t>
            </a:r>
            <a:endParaRPr/>
          </a:p>
        </p:txBody>
      </p:sp>
      <p:sp>
        <p:nvSpPr>
          <p:cNvPr id="2359" name="Google Shape;2359;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Questions / Fill in the Blanks </a:t>
            </a:r>
            <a:endParaRPr/>
          </a:p>
        </p:txBody>
      </p:sp>
      <p:sp>
        <p:nvSpPr>
          <p:cNvPr id="2360" name="Google Shape;2360;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1" name="Google Shape;2361;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2" name="Google Shape;2362;p13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rPr>
              <a:t>1. Limiting search by _______ is key to faster results and is a best practice.</a:t>
            </a:r>
            <a:endParaRPr>
              <a:solidFill>
                <a:srgbClr val="24292E"/>
              </a:solidFill>
            </a:endParaRPr>
          </a:p>
          <a:p>
            <a:pPr indent="0" lvl="0" marL="0" rtl="0" algn="l">
              <a:lnSpc>
                <a:spcPct val="115000"/>
              </a:lnSpc>
              <a:spcBef>
                <a:spcPts val="1200"/>
              </a:spcBef>
              <a:spcAft>
                <a:spcPts val="0"/>
              </a:spcAft>
              <a:buNone/>
            </a:pPr>
            <a:r>
              <a:rPr lang="en">
                <a:solidFill>
                  <a:srgbClr val="24292E"/>
                </a:solidFill>
                <a:highlight>
                  <a:srgbClr val="FFFF00"/>
                </a:highlight>
              </a:rPr>
              <a:t>Time</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2. What are the three main search modes?</a:t>
            </a:r>
            <a:endParaRPr>
              <a:solidFill>
                <a:srgbClr val="24292E"/>
              </a:solidFill>
            </a:endParaRPr>
          </a:p>
          <a:p>
            <a:pPr indent="0" lvl="0" marL="0" rtl="0" algn="l">
              <a:lnSpc>
                <a:spcPct val="115000"/>
              </a:lnSpc>
              <a:spcBef>
                <a:spcPts val="1200"/>
              </a:spcBef>
              <a:spcAft>
                <a:spcPts val="0"/>
              </a:spcAft>
              <a:buNone/>
            </a:pPr>
            <a:r>
              <a:rPr b="1" lang="en">
                <a:solidFill>
                  <a:srgbClr val="24292E"/>
                </a:solidFill>
                <a:highlight>
                  <a:srgbClr val="FFFF00"/>
                </a:highlight>
              </a:rPr>
              <a:t>Fast, Verbose, and Smart</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3. _______ mode has discovery </a:t>
            </a:r>
            <a:r>
              <a:rPr lang="en">
                <a:solidFill>
                  <a:srgbClr val="24292E"/>
                </a:solidFill>
              </a:rPr>
              <a:t>OFF</a:t>
            </a:r>
            <a:r>
              <a:rPr lang="en">
                <a:solidFill>
                  <a:srgbClr val="24292E"/>
                </a:solidFill>
              </a:rPr>
              <a:t> for event searches. No event or field data for stats searches.</a:t>
            </a:r>
            <a:endParaRPr>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24292E"/>
                </a:solidFill>
                <a:highlight>
                  <a:srgbClr val="FFFF00"/>
                </a:highlight>
              </a:rPr>
              <a:t>Fast</a:t>
            </a:r>
            <a:endParaRPr>
              <a:solidFill>
                <a:srgbClr val="24292E"/>
              </a:solidFill>
              <a:highlight>
                <a:srgbClr val="FFFF00"/>
              </a:highlight>
            </a:endParaRPr>
          </a:p>
          <a:p>
            <a:pPr indent="0" lvl="0" marL="0" rtl="0" algn="l">
              <a:lnSpc>
                <a:spcPct val="115000"/>
              </a:lnSpc>
              <a:spcBef>
                <a:spcPts val="1200"/>
              </a:spcBef>
              <a:spcAft>
                <a:spcPts val="0"/>
              </a:spcAft>
              <a:buNone/>
            </a:pPr>
            <a:r>
              <a:rPr lang="en">
                <a:solidFill>
                  <a:srgbClr val="24292E"/>
                </a:solidFill>
              </a:rPr>
              <a:t>4. _______ mode has all events and field data; switches to this mode after visualization.</a:t>
            </a:r>
            <a:endParaRPr>
              <a:solidFill>
                <a:srgbClr val="24292E"/>
              </a:solidFill>
            </a:endParaRPr>
          </a:p>
          <a:p>
            <a:pPr indent="0" lvl="0" marL="0" rtl="0" algn="l">
              <a:lnSpc>
                <a:spcPct val="115000"/>
              </a:lnSpc>
              <a:spcBef>
                <a:spcPts val="1200"/>
              </a:spcBef>
              <a:spcAft>
                <a:spcPts val="0"/>
              </a:spcAft>
              <a:buNone/>
            </a:pPr>
            <a:r>
              <a:t/>
            </a:r>
            <a:endParaRPr>
              <a:solidFill>
                <a:srgbClr val="24292E"/>
              </a:solidFill>
            </a:endParaRPr>
          </a:p>
          <a:p>
            <a:pPr indent="0" lvl="0" marL="0" rtl="0" algn="l">
              <a:spcBef>
                <a:spcPts val="1200"/>
              </a:spcBef>
              <a:spcAft>
                <a:spcPts val="8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6" name="Shape 2366"/>
        <p:cNvGrpSpPr/>
        <p:nvPr/>
      </p:nvGrpSpPr>
      <p:grpSpPr>
        <a:xfrm>
          <a:off x="0" y="0"/>
          <a:ext cx="0" cy="0"/>
          <a:chOff x="0" y="0"/>
          <a:chExt cx="0" cy="0"/>
        </a:xfrm>
      </p:grpSpPr>
      <p:sp>
        <p:nvSpPr>
          <p:cNvPr id="2367" name="Google Shape;2367;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a:t>
            </a:r>
            <a:endParaRPr/>
          </a:p>
        </p:txBody>
      </p:sp>
      <p:sp>
        <p:nvSpPr>
          <p:cNvPr id="2368" name="Google Shape;2368;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Questions / Fill in the Blanks </a:t>
            </a:r>
            <a:endParaRPr/>
          </a:p>
        </p:txBody>
      </p:sp>
      <p:sp>
        <p:nvSpPr>
          <p:cNvPr id="2369" name="Google Shape;2369;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0" name="Google Shape;2370;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1" name="Google Shape;2371;p13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solidFill>
                  <a:srgbClr val="24292E"/>
                </a:solidFill>
              </a:rPr>
              <a:t>1. Limiting search by _______ is key to faster results and is a best practice</a:t>
            </a:r>
            <a:endParaRPr>
              <a:solidFill>
                <a:srgbClr val="24292E"/>
              </a:solidFill>
            </a:endParaRPr>
          </a:p>
          <a:p>
            <a:pPr indent="0" lvl="0" marL="0" rtl="0" algn="l">
              <a:lnSpc>
                <a:spcPct val="115000"/>
              </a:lnSpc>
              <a:spcBef>
                <a:spcPts val="1200"/>
              </a:spcBef>
              <a:spcAft>
                <a:spcPts val="0"/>
              </a:spcAft>
              <a:buNone/>
            </a:pPr>
            <a:r>
              <a:rPr lang="en">
                <a:solidFill>
                  <a:srgbClr val="24292E"/>
                </a:solidFill>
                <a:highlight>
                  <a:srgbClr val="FFFF00"/>
                </a:highlight>
              </a:rPr>
              <a:t>Time</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2. What are the three main search modes?</a:t>
            </a:r>
            <a:endParaRPr>
              <a:solidFill>
                <a:srgbClr val="24292E"/>
              </a:solidFill>
            </a:endParaRPr>
          </a:p>
          <a:p>
            <a:pPr indent="0" lvl="0" marL="0" rtl="0" algn="l">
              <a:lnSpc>
                <a:spcPct val="115000"/>
              </a:lnSpc>
              <a:spcBef>
                <a:spcPts val="1200"/>
              </a:spcBef>
              <a:spcAft>
                <a:spcPts val="0"/>
              </a:spcAft>
              <a:buNone/>
            </a:pPr>
            <a:r>
              <a:rPr b="1" lang="en">
                <a:solidFill>
                  <a:srgbClr val="24292E"/>
                </a:solidFill>
                <a:highlight>
                  <a:srgbClr val="FFFF00"/>
                </a:highlight>
              </a:rPr>
              <a:t>Fast, Verbose, and Smart</a:t>
            </a:r>
            <a:endParaRPr>
              <a:solidFill>
                <a:srgbClr val="24292E"/>
              </a:solidFill>
            </a:endParaRPr>
          </a:p>
          <a:p>
            <a:pPr indent="0" lvl="0" marL="0" rtl="0" algn="l">
              <a:lnSpc>
                <a:spcPct val="115000"/>
              </a:lnSpc>
              <a:spcBef>
                <a:spcPts val="1200"/>
              </a:spcBef>
              <a:spcAft>
                <a:spcPts val="0"/>
              </a:spcAft>
              <a:buNone/>
            </a:pPr>
            <a:r>
              <a:rPr lang="en">
                <a:solidFill>
                  <a:srgbClr val="24292E"/>
                </a:solidFill>
              </a:rPr>
              <a:t>3. _______ mode has discovery OFF for event searches. No event or field data for stats searches.</a:t>
            </a:r>
            <a:endParaRPr>
              <a:solidFill>
                <a:srgbClr val="24292E"/>
              </a:solidFill>
            </a:endParaRPr>
          </a:p>
          <a:p>
            <a:pPr indent="0" lvl="0" marL="0" rtl="0" algn="l">
              <a:lnSpc>
                <a:spcPct val="115000"/>
              </a:lnSpc>
              <a:spcBef>
                <a:spcPts val="1200"/>
              </a:spcBef>
              <a:spcAft>
                <a:spcPts val="0"/>
              </a:spcAft>
              <a:buNone/>
            </a:pPr>
            <a:r>
              <a:rPr b="1" lang="en">
                <a:solidFill>
                  <a:srgbClr val="24292E"/>
                </a:solidFill>
                <a:highlight>
                  <a:srgbClr val="FFFF00"/>
                </a:highlight>
              </a:rPr>
              <a:t>Fast</a:t>
            </a:r>
            <a:endParaRPr b="1">
              <a:solidFill>
                <a:srgbClr val="24292E"/>
              </a:solidFill>
              <a:highlight>
                <a:srgbClr val="FFFF00"/>
              </a:highlight>
            </a:endParaRPr>
          </a:p>
          <a:p>
            <a:pPr indent="0" lvl="0" marL="0" rtl="0" algn="l">
              <a:lnSpc>
                <a:spcPct val="115000"/>
              </a:lnSpc>
              <a:spcBef>
                <a:spcPts val="1200"/>
              </a:spcBef>
              <a:spcAft>
                <a:spcPts val="0"/>
              </a:spcAft>
              <a:buNone/>
            </a:pPr>
            <a:r>
              <a:rPr lang="en">
                <a:solidFill>
                  <a:srgbClr val="24292E"/>
                </a:solidFill>
              </a:rPr>
              <a:t>4. _______ mode has all events and field data; switches to this mode after visualization.</a:t>
            </a:r>
            <a:endParaRPr>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b="1" lang="en">
                <a:solidFill>
                  <a:srgbClr val="24292E"/>
                </a:solidFill>
                <a:highlight>
                  <a:srgbClr val="FFFF00"/>
                </a:highlight>
              </a:rPr>
              <a:t>Verbose</a:t>
            </a:r>
            <a:endParaRPr b="1">
              <a:solidFill>
                <a:srgbClr val="24292E"/>
              </a:solidFill>
              <a:highlight>
                <a:srgbClr val="FFFF00"/>
              </a:highlight>
            </a:endParaRPr>
          </a:p>
          <a:p>
            <a:pPr indent="0" lvl="0" marL="0" rtl="0" algn="l">
              <a:lnSpc>
                <a:spcPct val="115000"/>
              </a:lnSpc>
              <a:spcBef>
                <a:spcPts val="1200"/>
              </a:spcBef>
              <a:spcAft>
                <a:spcPts val="0"/>
              </a:spcAft>
              <a:buNone/>
            </a:pPr>
            <a:r>
              <a:t/>
            </a:r>
            <a:endParaRPr>
              <a:solidFill>
                <a:srgbClr val="24292E"/>
              </a:solidFill>
            </a:endParaRPr>
          </a:p>
          <a:p>
            <a:pPr indent="0" lvl="0" marL="0" rtl="0" algn="l">
              <a:spcBef>
                <a:spcPts val="1200"/>
              </a:spcBef>
              <a:spcAft>
                <a:spcPts val="8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5" name="Shape 2375"/>
        <p:cNvGrpSpPr/>
        <p:nvPr/>
      </p:nvGrpSpPr>
      <p:grpSpPr>
        <a:xfrm>
          <a:off x="0" y="0"/>
          <a:ext cx="0" cy="0"/>
          <a:chOff x="0" y="0"/>
          <a:chExt cx="0" cy="0"/>
        </a:xfrm>
      </p:grpSpPr>
      <p:sp>
        <p:nvSpPr>
          <p:cNvPr id="2376" name="Google Shape;2376;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a:t>
            </a:r>
            <a:endParaRPr/>
          </a:p>
        </p:txBody>
      </p:sp>
      <p:sp>
        <p:nvSpPr>
          <p:cNvPr id="2377" name="Google Shape;2377;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Questions / Fill in the Blanks </a:t>
            </a:r>
            <a:endParaRPr/>
          </a:p>
        </p:txBody>
      </p:sp>
      <p:sp>
        <p:nvSpPr>
          <p:cNvPr id="2378" name="Google Shape;2378;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9" name="Google Shape;2379;p1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80" name="Google Shape;2380;p14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4000"/>
              </a:lnSpc>
              <a:spcBef>
                <a:spcPts val="300"/>
              </a:spcBef>
              <a:spcAft>
                <a:spcPts val="0"/>
              </a:spcAft>
              <a:buNone/>
            </a:pPr>
            <a:r>
              <a:rPr lang="en"/>
              <a:t>5. _______ mode (default-based on search string data) has field discovery ON for event searches. No event or field data for stats searches.</a:t>
            </a:r>
            <a:endParaRPr/>
          </a:p>
          <a:p>
            <a:pPr indent="0" lvl="0" marL="0" rtl="0" algn="l">
              <a:lnSpc>
                <a:spcPct val="114000"/>
              </a:lnSpc>
              <a:spcBef>
                <a:spcPts val="500"/>
              </a:spcBef>
              <a:spcAft>
                <a:spcPts val="0"/>
              </a:spcAft>
              <a:buNone/>
            </a:pPr>
            <a:r>
              <a:t/>
            </a:r>
            <a:endParaRPr>
              <a:highlight>
                <a:srgbClr val="FFFF00"/>
              </a:highlight>
            </a:endParaRPr>
          </a:p>
          <a:p>
            <a:pPr indent="0" lvl="0" marL="0" rtl="0" algn="l">
              <a:lnSpc>
                <a:spcPct val="114000"/>
              </a:lnSpc>
              <a:spcBef>
                <a:spcPts val="500"/>
              </a:spcBef>
              <a:spcAft>
                <a:spcPts val="0"/>
              </a:spcAft>
              <a:buNone/>
            </a:pPr>
            <a:r>
              <a:rPr lang="en"/>
              <a:t>6. List the three booleans </a:t>
            </a:r>
            <a:r>
              <a:rPr lang="en"/>
              <a:t>operators.</a:t>
            </a:r>
            <a:endParaRPr/>
          </a:p>
          <a:p>
            <a:pPr indent="0" lvl="0" marL="0" rtl="0" algn="l">
              <a:lnSpc>
                <a:spcPct val="114000"/>
              </a:lnSpc>
              <a:spcBef>
                <a:spcPts val="500"/>
              </a:spcBef>
              <a:spcAft>
                <a:spcPts val="0"/>
              </a:spcAft>
              <a:buNone/>
            </a:pPr>
            <a:r>
              <a:t/>
            </a:r>
            <a:endParaRPr>
              <a:highlight>
                <a:srgbClr val="FFFF00"/>
              </a:highlight>
            </a:endParaRPr>
          </a:p>
          <a:p>
            <a:pPr indent="0" lvl="0" marL="0" rtl="0" algn="l">
              <a:lnSpc>
                <a:spcPct val="114000"/>
              </a:lnSpc>
              <a:spcBef>
                <a:spcPts val="500"/>
              </a:spcBef>
              <a:spcAft>
                <a:spcPts val="0"/>
              </a:spcAft>
              <a:buNone/>
            </a:pPr>
            <a:r>
              <a:rPr lang="en"/>
              <a:t>7. When searching for exact phrases you need to use ________</a:t>
            </a:r>
            <a:endParaRPr/>
          </a:p>
          <a:p>
            <a:pPr indent="0" lvl="0" marL="0" rtl="0" algn="l">
              <a:lnSpc>
                <a:spcPct val="114000"/>
              </a:lnSpc>
              <a:spcBef>
                <a:spcPts val="500"/>
              </a:spcBef>
              <a:spcAft>
                <a:spcPts val="0"/>
              </a:spcAft>
              <a:buNone/>
            </a:pPr>
            <a:r>
              <a:t/>
            </a:r>
            <a:endParaRPr/>
          </a:p>
          <a:p>
            <a:pPr indent="0" lvl="0" marL="0" rtl="0" algn="l">
              <a:lnSpc>
                <a:spcPct val="114000"/>
              </a:lnSpc>
              <a:spcBef>
                <a:spcPts val="500"/>
              </a:spcBef>
              <a:spcAft>
                <a:spcPts val="0"/>
              </a:spcAft>
              <a:buNone/>
            </a:pPr>
            <a:r>
              <a:rPr lang="en"/>
              <a:t>8. ________ fields that appear by default are host, sourcetype, source</a:t>
            </a:r>
            <a:endParaRPr/>
          </a:p>
          <a:p>
            <a:pPr indent="0" lvl="0" marL="0" rtl="0" algn="l">
              <a:lnSpc>
                <a:spcPct val="114000"/>
              </a:lnSpc>
              <a:spcBef>
                <a:spcPts val="500"/>
              </a:spcBef>
              <a:spcAft>
                <a:spcPts val="0"/>
              </a:spcAft>
              <a:buNone/>
            </a:pPr>
            <a:r>
              <a:t/>
            </a:r>
            <a:endParaRPr>
              <a:highlight>
                <a:srgbClr val="FFFF00"/>
              </a:highlight>
            </a:endParaRPr>
          </a:p>
          <a:p>
            <a:pPr indent="0" lvl="0" marL="0" rtl="0" algn="l">
              <a:lnSpc>
                <a:spcPct val="114000"/>
              </a:lnSpc>
              <a:spcBef>
                <a:spcPts val="500"/>
              </a:spcBef>
              <a:spcAft>
                <a:spcPts val="0"/>
              </a:spcAft>
              <a:buNone/>
            </a:pPr>
            <a:r>
              <a:rPr lang="en"/>
              <a:t>9. Having only the choices of inclusion and exclusion, which is preferable? </a:t>
            </a:r>
            <a:endParaRPr/>
          </a:p>
          <a:p>
            <a:pPr indent="0" lvl="0" marL="0" rtl="0" algn="l">
              <a:lnSpc>
                <a:spcPct val="114000"/>
              </a:lnSpc>
              <a:spcBef>
                <a:spcPts val="500"/>
              </a:spcBef>
              <a:spcAft>
                <a:spcPts val="0"/>
              </a:spcAft>
              <a:buNone/>
            </a:pPr>
            <a:r>
              <a:t/>
            </a:r>
            <a:endParaRPr/>
          </a:p>
          <a:p>
            <a:pPr indent="0" lvl="0" marL="0" rtl="0" algn="l">
              <a:lnSpc>
                <a:spcPct val="114000"/>
              </a:lnSpc>
              <a:spcBef>
                <a:spcPts val="500"/>
              </a:spcBef>
              <a:spcAft>
                <a:spcPts val="0"/>
              </a:spcAft>
              <a:buNone/>
            </a:pPr>
            <a:r>
              <a:t/>
            </a:r>
            <a:endParaRPr/>
          </a:p>
          <a:p>
            <a:pPr indent="0" lvl="0" marL="0" rtl="0" algn="l">
              <a:lnSpc>
                <a:spcPct val="114000"/>
              </a:lnSpc>
              <a:spcBef>
                <a:spcPts val="500"/>
              </a:spcBef>
              <a:spcAft>
                <a:spcPts val="5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4" name="Shape 2384"/>
        <p:cNvGrpSpPr/>
        <p:nvPr/>
      </p:nvGrpSpPr>
      <p:grpSpPr>
        <a:xfrm>
          <a:off x="0" y="0"/>
          <a:ext cx="0" cy="0"/>
          <a:chOff x="0" y="0"/>
          <a:chExt cx="0" cy="0"/>
        </a:xfrm>
      </p:grpSpPr>
      <p:sp>
        <p:nvSpPr>
          <p:cNvPr id="2385" name="Google Shape;2385;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a:t>
            </a:r>
            <a:endParaRPr/>
          </a:p>
        </p:txBody>
      </p:sp>
      <p:sp>
        <p:nvSpPr>
          <p:cNvPr id="2386" name="Google Shape;2386;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Questions / Fill in the Blanks </a:t>
            </a:r>
            <a:endParaRPr/>
          </a:p>
        </p:txBody>
      </p:sp>
      <p:sp>
        <p:nvSpPr>
          <p:cNvPr id="2387" name="Google Shape;2387;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8" name="Google Shape;2388;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89" name="Google Shape;2389;p14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4000"/>
              </a:lnSpc>
              <a:spcBef>
                <a:spcPts val="300"/>
              </a:spcBef>
              <a:spcAft>
                <a:spcPts val="0"/>
              </a:spcAft>
              <a:buNone/>
            </a:pPr>
            <a:r>
              <a:rPr lang="en">
                <a:solidFill>
                  <a:srgbClr val="24292E"/>
                </a:solidFill>
              </a:rPr>
              <a:t>5. _______ mode (default-based on search string data) has field discovery ON for event searches. No event or field data for stats searches.</a:t>
            </a:r>
            <a:endParaRPr>
              <a:solidFill>
                <a:srgbClr val="24292E"/>
              </a:solidFill>
            </a:endParaRPr>
          </a:p>
          <a:p>
            <a:pPr indent="0" lvl="0" marL="0" rtl="0" algn="l">
              <a:lnSpc>
                <a:spcPct val="114000"/>
              </a:lnSpc>
              <a:spcBef>
                <a:spcPts val="500"/>
              </a:spcBef>
              <a:spcAft>
                <a:spcPts val="0"/>
              </a:spcAft>
              <a:buNone/>
            </a:pPr>
            <a:r>
              <a:rPr lang="en">
                <a:solidFill>
                  <a:srgbClr val="24292E"/>
                </a:solidFill>
                <a:highlight>
                  <a:srgbClr val="FFFF00"/>
                </a:highlight>
              </a:rPr>
              <a:t>Smart</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6. List the three booleans </a:t>
            </a:r>
            <a:r>
              <a:rPr lang="en">
                <a:solidFill>
                  <a:srgbClr val="24292E"/>
                </a:solidFill>
              </a:rPr>
              <a:t>operators.</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7. When searching for exact phrases you need to use ________</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endParaRPr>
          </a:p>
          <a:p>
            <a:pPr indent="0" lvl="0" marL="0" rtl="0" algn="l">
              <a:lnSpc>
                <a:spcPct val="114000"/>
              </a:lnSpc>
              <a:spcBef>
                <a:spcPts val="500"/>
              </a:spcBef>
              <a:spcAft>
                <a:spcPts val="0"/>
              </a:spcAft>
              <a:buNone/>
            </a:pPr>
            <a:r>
              <a:rPr lang="en">
                <a:solidFill>
                  <a:srgbClr val="24292E"/>
                </a:solidFill>
              </a:rPr>
              <a:t>8. ________ fields that appear by default are host, sourcetype, source</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9. Having only the choices of inclusion and exclusion, which is preferable?</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endParaRPr>
          </a:p>
          <a:p>
            <a:pPr indent="0" lvl="0" marL="0" rtl="0" algn="l">
              <a:lnSpc>
                <a:spcPct val="114000"/>
              </a:lnSpc>
              <a:spcBef>
                <a:spcPts val="500"/>
              </a:spcBef>
              <a:spcAft>
                <a:spcPts val="5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5" name="Shape 2055"/>
        <p:cNvGrpSpPr/>
        <p:nvPr/>
      </p:nvGrpSpPr>
      <p:grpSpPr>
        <a:xfrm>
          <a:off x="0" y="0"/>
          <a:ext cx="0" cy="0"/>
          <a:chOff x="0" y="0"/>
          <a:chExt cx="0" cy="0"/>
        </a:xfrm>
      </p:grpSpPr>
      <p:sp>
        <p:nvSpPr>
          <p:cNvPr id="2056" name="Google Shape;2056;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7" name="Google Shape;2057;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8" name="Google Shape;2058;p106"/>
          <p:cNvSpPr txBox="1"/>
          <p:nvPr/>
        </p:nvSpPr>
        <p:spPr>
          <a:xfrm>
            <a:off x="2867775" y="3561600"/>
            <a:ext cx="3746700" cy="5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Interview Questions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3" name="Shape 2393"/>
        <p:cNvGrpSpPr/>
        <p:nvPr/>
      </p:nvGrpSpPr>
      <p:grpSpPr>
        <a:xfrm>
          <a:off x="0" y="0"/>
          <a:ext cx="0" cy="0"/>
          <a:chOff x="0" y="0"/>
          <a:chExt cx="0" cy="0"/>
        </a:xfrm>
      </p:grpSpPr>
      <p:sp>
        <p:nvSpPr>
          <p:cNvPr id="2394" name="Google Shape;2394;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a:t>
            </a:r>
            <a:endParaRPr/>
          </a:p>
        </p:txBody>
      </p:sp>
      <p:sp>
        <p:nvSpPr>
          <p:cNvPr id="2395" name="Google Shape;2395;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Questions / Fill in the Blanks </a:t>
            </a:r>
            <a:endParaRPr/>
          </a:p>
        </p:txBody>
      </p:sp>
      <p:sp>
        <p:nvSpPr>
          <p:cNvPr id="2396" name="Google Shape;2396;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7" name="Google Shape;2397;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8" name="Google Shape;2398;p142"/>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4000"/>
              </a:lnSpc>
              <a:spcBef>
                <a:spcPts val="300"/>
              </a:spcBef>
              <a:spcAft>
                <a:spcPts val="0"/>
              </a:spcAft>
              <a:buNone/>
            </a:pPr>
            <a:r>
              <a:rPr lang="en">
                <a:solidFill>
                  <a:srgbClr val="24292E"/>
                </a:solidFill>
              </a:rPr>
              <a:t>5. _______ mode (default-based on search string data) has field discovery ON for event searches. No event or field data for stats searches.</a:t>
            </a:r>
            <a:endParaRPr>
              <a:solidFill>
                <a:srgbClr val="24292E"/>
              </a:solidFill>
            </a:endParaRPr>
          </a:p>
          <a:p>
            <a:pPr indent="0" lvl="0" marL="0" rtl="0" algn="l">
              <a:lnSpc>
                <a:spcPct val="114000"/>
              </a:lnSpc>
              <a:spcBef>
                <a:spcPts val="500"/>
              </a:spcBef>
              <a:spcAft>
                <a:spcPts val="0"/>
              </a:spcAft>
              <a:buNone/>
            </a:pPr>
            <a:r>
              <a:rPr lang="en">
                <a:solidFill>
                  <a:srgbClr val="24292E"/>
                </a:solidFill>
                <a:highlight>
                  <a:srgbClr val="FFFF00"/>
                </a:highlight>
              </a:rPr>
              <a:t>Smart</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6. List the three booleans operators.</a:t>
            </a:r>
            <a:endParaRPr>
              <a:solidFill>
                <a:srgbClr val="24292E"/>
              </a:solidFill>
            </a:endParaRPr>
          </a:p>
          <a:p>
            <a:pPr indent="0" lvl="0" marL="0" rtl="0" algn="l">
              <a:lnSpc>
                <a:spcPct val="114000"/>
              </a:lnSpc>
              <a:spcBef>
                <a:spcPts val="500"/>
              </a:spcBef>
              <a:spcAft>
                <a:spcPts val="0"/>
              </a:spcAft>
              <a:buNone/>
            </a:pPr>
            <a:r>
              <a:rPr lang="en">
                <a:solidFill>
                  <a:srgbClr val="24292E"/>
                </a:solidFill>
                <a:highlight>
                  <a:srgbClr val="FFFF00"/>
                </a:highlight>
              </a:rPr>
              <a:t>NOT, AND, OR</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7. When searching for exact phrases you need to use ________</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endParaRPr>
          </a:p>
          <a:p>
            <a:pPr indent="0" lvl="0" marL="0" rtl="0" algn="l">
              <a:lnSpc>
                <a:spcPct val="114000"/>
              </a:lnSpc>
              <a:spcBef>
                <a:spcPts val="500"/>
              </a:spcBef>
              <a:spcAft>
                <a:spcPts val="0"/>
              </a:spcAft>
              <a:buNone/>
            </a:pPr>
            <a:r>
              <a:rPr lang="en">
                <a:solidFill>
                  <a:srgbClr val="24292E"/>
                </a:solidFill>
              </a:rPr>
              <a:t>8. ________ fields that appear by default are host, sourcetype, source</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9. Having only the choices of inclusion and exclusion, which is preferable?</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endParaRPr>
          </a:p>
          <a:p>
            <a:pPr indent="0" lvl="0" marL="0" rtl="0" algn="l">
              <a:lnSpc>
                <a:spcPct val="114000"/>
              </a:lnSpc>
              <a:spcBef>
                <a:spcPts val="500"/>
              </a:spcBef>
              <a:spcAft>
                <a:spcPts val="5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2" name="Shape 2402"/>
        <p:cNvGrpSpPr/>
        <p:nvPr/>
      </p:nvGrpSpPr>
      <p:grpSpPr>
        <a:xfrm>
          <a:off x="0" y="0"/>
          <a:ext cx="0" cy="0"/>
          <a:chOff x="0" y="0"/>
          <a:chExt cx="0" cy="0"/>
        </a:xfrm>
      </p:grpSpPr>
      <p:sp>
        <p:nvSpPr>
          <p:cNvPr id="2403" name="Google Shape;2403;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a:t>
            </a:r>
            <a:endParaRPr/>
          </a:p>
        </p:txBody>
      </p:sp>
      <p:sp>
        <p:nvSpPr>
          <p:cNvPr id="2404" name="Google Shape;2404;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Questions / Fill in the Blanks </a:t>
            </a:r>
            <a:endParaRPr/>
          </a:p>
        </p:txBody>
      </p:sp>
      <p:sp>
        <p:nvSpPr>
          <p:cNvPr id="2405" name="Google Shape;2405;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6" name="Google Shape;2406;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07" name="Google Shape;2407;p14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4000"/>
              </a:lnSpc>
              <a:spcBef>
                <a:spcPts val="300"/>
              </a:spcBef>
              <a:spcAft>
                <a:spcPts val="0"/>
              </a:spcAft>
              <a:buNone/>
            </a:pPr>
            <a:r>
              <a:rPr lang="en">
                <a:solidFill>
                  <a:srgbClr val="24292E"/>
                </a:solidFill>
              </a:rPr>
              <a:t>5. _______ mode (default-based on search string data) has field discovery ON for event searches. No event or field data for stats searches.</a:t>
            </a:r>
            <a:endParaRPr>
              <a:solidFill>
                <a:srgbClr val="24292E"/>
              </a:solidFill>
            </a:endParaRPr>
          </a:p>
          <a:p>
            <a:pPr indent="0" lvl="0" marL="0" rtl="0" algn="l">
              <a:lnSpc>
                <a:spcPct val="114000"/>
              </a:lnSpc>
              <a:spcBef>
                <a:spcPts val="500"/>
              </a:spcBef>
              <a:spcAft>
                <a:spcPts val="0"/>
              </a:spcAft>
              <a:buNone/>
            </a:pPr>
            <a:r>
              <a:rPr lang="en">
                <a:solidFill>
                  <a:srgbClr val="24292E"/>
                </a:solidFill>
                <a:highlight>
                  <a:srgbClr val="FFFF00"/>
                </a:highlight>
              </a:rPr>
              <a:t>Smart</a:t>
            </a:r>
            <a:endParaRPr>
              <a:solidFill>
                <a:srgbClr val="24292E"/>
              </a:solidFill>
              <a:highlight>
                <a:srgbClr val="FFFF00"/>
              </a:highlight>
            </a:endParaRPr>
          </a:p>
          <a:p>
            <a:pPr indent="0" lvl="0" marL="0" rtl="0" algn="l">
              <a:lnSpc>
                <a:spcPct val="114000"/>
              </a:lnSpc>
              <a:spcBef>
                <a:spcPts val="500"/>
              </a:spcBef>
              <a:spcAft>
                <a:spcPts val="0"/>
              </a:spcAft>
              <a:buClr>
                <a:schemeClr val="dk1"/>
              </a:buClr>
              <a:buSzPts val="1100"/>
              <a:buFont typeface="Arial"/>
              <a:buNone/>
            </a:pPr>
            <a:r>
              <a:rPr lang="en">
                <a:solidFill>
                  <a:srgbClr val="24292E"/>
                </a:solidFill>
              </a:rPr>
              <a:t>6. List the three booleans operators.</a:t>
            </a:r>
            <a:endParaRPr>
              <a:solidFill>
                <a:srgbClr val="24292E"/>
              </a:solidFill>
            </a:endParaRPr>
          </a:p>
          <a:p>
            <a:pPr indent="0" lvl="0" marL="0" rtl="0" algn="l">
              <a:lnSpc>
                <a:spcPct val="114000"/>
              </a:lnSpc>
              <a:spcBef>
                <a:spcPts val="500"/>
              </a:spcBef>
              <a:spcAft>
                <a:spcPts val="0"/>
              </a:spcAft>
              <a:buClr>
                <a:schemeClr val="dk1"/>
              </a:buClr>
              <a:buSzPts val="1100"/>
              <a:buFont typeface="Arial"/>
              <a:buNone/>
            </a:pPr>
            <a:r>
              <a:rPr lang="en">
                <a:solidFill>
                  <a:srgbClr val="24292E"/>
                </a:solidFill>
                <a:highlight>
                  <a:srgbClr val="FFFF00"/>
                </a:highlight>
              </a:rPr>
              <a:t>NOT, AND, OR</a:t>
            </a:r>
            <a:endParaRPr>
              <a:solidFill>
                <a:srgbClr val="24292E"/>
              </a:solidFill>
            </a:endParaRPr>
          </a:p>
          <a:p>
            <a:pPr indent="0" lvl="0" marL="0" rtl="0" algn="l">
              <a:lnSpc>
                <a:spcPct val="114000"/>
              </a:lnSpc>
              <a:spcBef>
                <a:spcPts val="500"/>
              </a:spcBef>
              <a:spcAft>
                <a:spcPts val="0"/>
              </a:spcAft>
              <a:buNone/>
            </a:pPr>
            <a:r>
              <a:rPr lang="en">
                <a:solidFill>
                  <a:srgbClr val="24292E"/>
                </a:solidFill>
              </a:rPr>
              <a:t>7. When searching for exact phrases you need to use ________</a:t>
            </a:r>
            <a:endParaRPr>
              <a:solidFill>
                <a:srgbClr val="24292E"/>
              </a:solidFill>
            </a:endParaRPr>
          </a:p>
          <a:p>
            <a:pPr indent="0" lvl="0" marL="0" rtl="0" algn="l">
              <a:lnSpc>
                <a:spcPct val="114000"/>
              </a:lnSpc>
              <a:spcBef>
                <a:spcPts val="500"/>
              </a:spcBef>
              <a:spcAft>
                <a:spcPts val="0"/>
              </a:spcAft>
              <a:buNone/>
            </a:pPr>
            <a:r>
              <a:rPr lang="en">
                <a:solidFill>
                  <a:srgbClr val="24292E"/>
                </a:solidFill>
                <a:highlight>
                  <a:srgbClr val="FFFF00"/>
                </a:highlight>
              </a:rPr>
              <a:t>Quotations</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8. ________ fields that appear by default are host, sourcetype, source</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9. Having only the choices of inclusion and exclusion, which is preferable?</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endParaRPr>
          </a:p>
          <a:p>
            <a:pPr indent="0" lvl="0" marL="0" rtl="0" algn="l">
              <a:lnSpc>
                <a:spcPct val="114000"/>
              </a:lnSpc>
              <a:spcBef>
                <a:spcPts val="500"/>
              </a:spcBef>
              <a:spcAft>
                <a:spcPts val="5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1" name="Shape 2411"/>
        <p:cNvGrpSpPr/>
        <p:nvPr/>
      </p:nvGrpSpPr>
      <p:grpSpPr>
        <a:xfrm>
          <a:off x="0" y="0"/>
          <a:ext cx="0" cy="0"/>
          <a:chOff x="0" y="0"/>
          <a:chExt cx="0" cy="0"/>
        </a:xfrm>
      </p:grpSpPr>
      <p:sp>
        <p:nvSpPr>
          <p:cNvPr id="2412" name="Google Shape;2412;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a:t>
            </a:r>
            <a:endParaRPr/>
          </a:p>
        </p:txBody>
      </p:sp>
      <p:sp>
        <p:nvSpPr>
          <p:cNvPr id="2413" name="Google Shape;2413;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Questions / Fill in the Blanks </a:t>
            </a:r>
            <a:endParaRPr/>
          </a:p>
        </p:txBody>
      </p:sp>
      <p:sp>
        <p:nvSpPr>
          <p:cNvPr id="2414" name="Google Shape;2414;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5" name="Google Shape;2415;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16" name="Google Shape;2416;p14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4000"/>
              </a:lnSpc>
              <a:spcBef>
                <a:spcPts val="300"/>
              </a:spcBef>
              <a:spcAft>
                <a:spcPts val="0"/>
              </a:spcAft>
              <a:buNone/>
            </a:pPr>
            <a:r>
              <a:rPr lang="en">
                <a:solidFill>
                  <a:srgbClr val="24292E"/>
                </a:solidFill>
              </a:rPr>
              <a:t>5. _______ mode (default-based on search string data) has field discovery ON for event searches. No event or field data for stats searches.</a:t>
            </a:r>
            <a:endParaRPr>
              <a:solidFill>
                <a:srgbClr val="24292E"/>
              </a:solidFill>
            </a:endParaRPr>
          </a:p>
          <a:p>
            <a:pPr indent="0" lvl="0" marL="0" rtl="0" algn="l">
              <a:lnSpc>
                <a:spcPct val="114000"/>
              </a:lnSpc>
              <a:spcBef>
                <a:spcPts val="500"/>
              </a:spcBef>
              <a:spcAft>
                <a:spcPts val="0"/>
              </a:spcAft>
              <a:buNone/>
            </a:pPr>
            <a:r>
              <a:rPr lang="en">
                <a:solidFill>
                  <a:srgbClr val="24292E"/>
                </a:solidFill>
                <a:highlight>
                  <a:srgbClr val="FFFF00"/>
                </a:highlight>
              </a:rPr>
              <a:t>Smart</a:t>
            </a:r>
            <a:endParaRPr>
              <a:solidFill>
                <a:srgbClr val="24292E"/>
              </a:solidFill>
              <a:highlight>
                <a:srgbClr val="FFFF00"/>
              </a:highlight>
            </a:endParaRPr>
          </a:p>
          <a:p>
            <a:pPr indent="0" lvl="0" marL="0" rtl="0" algn="l">
              <a:lnSpc>
                <a:spcPct val="114000"/>
              </a:lnSpc>
              <a:spcBef>
                <a:spcPts val="500"/>
              </a:spcBef>
              <a:spcAft>
                <a:spcPts val="0"/>
              </a:spcAft>
              <a:buClr>
                <a:schemeClr val="dk1"/>
              </a:buClr>
              <a:buSzPts val="1100"/>
              <a:buFont typeface="Arial"/>
              <a:buNone/>
            </a:pPr>
            <a:r>
              <a:rPr lang="en">
                <a:solidFill>
                  <a:srgbClr val="24292E"/>
                </a:solidFill>
              </a:rPr>
              <a:t>6. List the three booleans operators.</a:t>
            </a:r>
            <a:endParaRPr>
              <a:solidFill>
                <a:srgbClr val="24292E"/>
              </a:solidFill>
            </a:endParaRPr>
          </a:p>
          <a:p>
            <a:pPr indent="0" lvl="0" marL="0" rtl="0" algn="l">
              <a:lnSpc>
                <a:spcPct val="114000"/>
              </a:lnSpc>
              <a:spcBef>
                <a:spcPts val="500"/>
              </a:spcBef>
              <a:spcAft>
                <a:spcPts val="0"/>
              </a:spcAft>
              <a:buClr>
                <a:schemeClr val="dk1"/>
              </a:buClr>
              <a:buSzPts val="1100"/>
              <a:buFont typeface="Arial"/>
              <a:buNone/>
            </a:pPr>
            <a:r>
              <a:rPr lang="en">
                <a:solidFill>
                  <a:srgbClr val="24292E"/>
                </a:solidFill>
                <a:highlight>
                  <a:srgbClr val="FFFF00"/>
                </a:highlight>
              </a:rPr>
              <a:t>NOT, AND, OR</a:t>
            </a:r>
            <a:endParaRPr>
              <a:solidFill>
                <a:srgbClr val="24292E"/>
              </a:solidFill>
            </a:endParaRPr>
          </a:p>
          <a:p>
            <a:pPr indent="0" lvl="0" marL="0" rtl="0" algn="l">
              <a:lnSpc>
                <a:spcPct val="114000"/>
              </a:lnSpc>
              <a:spcBef>
                <a:spcPts val="500"/>
              </a:spcBef>
              <a:spcAft>
                <a:spcPts val="0"/>
              </a:spcAft>
              <a:buNone/>
            </a:pPr>
            <a:r>
              <a:rPr lang="en">
                <a:solidFill>
                  <a:srgbClr val="24292E"/>
                </a:solidFill>
              </a:rPr>
              <a:t>7. When searching for exact phrases you need to use ________</a:t>
            </a:r>
            <a:endParaRPr>
              <a:solidFill>
                <a:srgbClr val="24292E"/>
              </a:solidFill>
            </a:endParaRPr>
          </a:p>
          <a:p>
            <a:pPr indent="0" lvl="0" marL="0" rtl="0" algn="l">
              <a:lnSpc>
                <a:spcPct val="114000"/>
              </a:lnSpc>
              <a:spcBef>
                <a:spcPts val="500"/>
              </a:spcBef>
              <a:spcAft>
                <a:spcPts val="0"/>
              </a:spcAft>
              <a:buClr>
                <a:schemeClr val="dk1"/>
              </a:buClr>
              <a:buSzPts val="1100"/>
              <a:buFont typeface="Arial"/>
              <a:buNone/>
            </a:pPr>
            <a:r>
              <a:rPr lang="en">
                <a:solidFill>
                  <a:srgbClr val="24292E"/>
                </a:solidFill>
                <a:highlight>
                  <a:srgbClr val="FFFF00"/>
                </a:highlight>
              </a:rPr>
              <a:t>Quotations</a:t>
            </a:r>
            <a:endParaRPr>
              <a:solidFill>
                <a:srgbClr val="24292E"/>
              </a:solidFill>
            </a:endParaRPr>
          </a:p>
          <a:p>
            <a:pPr indent="0" lvl="0" marL="0" rtl="0" algn="l">
              <a:lnSpc>
                <a:spcPct val="114000"/>
              </a:lnSpc>
              <a:spcBef>
                <a:spcPts val="500"/>
              </a:spcBef>
              <a:spcAft>
                <a:spcPts val="0"/>
              </a:spcAft>
              <a:buNone/>
            </a:pPr>
            <a:r>
              <a:rPr lang="en">
                <a:solidFill>
                  <a:srgbClr val="24292E"/>
                </a:solidFill>
              </a:rPr>
              <a:t>8. ________ fields that appear by default are host, sourcetype, source.</a:t>
            </a:r>
            <a:endParaRPr>
              <a:solidFill>
                <a:srgbClr val="24292E"/>
              </a:solidFill>
            </a:endParaRPr>
          </a:p>
          <a:p>
            <a:pPr indent="0" lvl="0" marL="0" rtl="0" algn="l">
              <a:lnSpc>
                <a:spcPct val="114000"/>
              </a:lnSpc>
              <a:spcBef>
                <a:spcPts val="500"/>
              </a:spcBef>
              <a:spcAft>
                <a:spcPts val="0"/>
              </a:spcAft>
              <a:buNone/>
            </a:pPr>
            <a:r>
              <a:rPr lang="en">
                <a:solidFill>
                  <a:srgbClr val="24292E"/>
                </a:solidFill>
                <a:highlight>
                  <a:srgbClr val="FFFF00"/>
                </a:highlight>
              </a:rPr>
              <a:t>Selected Fields</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9. Having only the choices of inclusion and exclusion, which is preferable?</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endParaRPr>
          </a:p>
          <a:p>
            <a:pPr indent="0" lvl="0" marL="0" rtl="0" algn="l">
              <a:lnSpc>
                <a:spcPct val="114000"/>
              </a:lnSpc>
              <a:spcBef>
                <a:spcPts val="500"/>
              </a:spcBef>
              <a:spcAft>
                <a:spcPts val="5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0" name="Shape 2420"/>
        <p:cNvGrpSpPr/>
        <p:nvPr/>
      </p:nvGrpSpPr>
      <p:grpSpPr>
        <a:xfrm>
          <a:off x="0" y="0"/>
          <a:ext cx="0" cy="0"/>
          <a:chOff x="0" y="0"/>
          <a:chExt cx="0" cy="0"/>
        </a:xfrm>
      </p:grpSpPr>
      <p:sp>
        <p:nvSpPr>
          <p:cNvPr id="2421" name="Google Shape;2421;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Pipes in Splunk Review</a:t>
            </a:r>
            <a:endParaRPr/>
          </a:p>
        </p:txBody>
      </p:sp>
      <p:sp>
        <p:nvSpPr>
          <p:cNvPr id="2422" name="Google Shape;2422;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Questions / Fill in the Blanks </a:t>
            </a:r>
            <a:endParaRPr/>
          </a:p>
        </p:txBody>
      </p:sp>
      <p:sp>
        <p:nvSpPr>
          <p:cNvPr id="2423" name="Google Shape;2423;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4" name="Google Shape;2424;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25" name="Google Shape;2425;p14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4000"/>
              </a:lnSpc>
              <a:spcBef>
                <a:spcPts val="300"/>
              </a:spcBef>
              <a:spcAft>
                <a:spcPts val="0"/>
              </a:spcAft>
              <a:buNone/>
            </a:pPr>
            <a:r>
              <a:rPr lang="en">
                <a:solidFill>
                  <a:srgbClr val="24292E"/>
                </a:solidFill>
              </a:rPr>
              <a:t>5. _______ mode (default-based on search string data) has field discovery ON for event searches. No event or field data for stats searches.</a:t>
            </a:r>
            <a:endParaRPr>
              <a:solidFill>
                <a:srgbClr val="24292E"/>
              </a:solidFill>
            </a:endParaRPr>
          </a:p>
          <a:p>
            <a:pPr indent="0" lvl="0" marL="0" rtl="0" algn="l">
              <a:lnSpc>
                <a:spcPct val="114000"/>
              </a:lnSpc>
              <a:spcBef>
                <a:spcPts val="500"/>
              </a:spcBef>
              <a:spcAft>
                <a:spcPts val="0"/>
              </a:spcAft>
              <a:buNone/>
            </a:pPr>
            <a:r>
              <a:rPr lang="en">
                <a:solidFill>
                  <a:srgbClr val="24292E"/>
                </a:solidFill>
                <a:highlight>
                  <a:srgbClr val="FFFF00"/>
                </a:highlight>
              </a:rPr>
              <a:t>Smart</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6. List the three booleans</a:t>
            </a:r>
            <a:endParaRPr>
              <a:solidFill>
                <a:srgbClr val="24292E"/>
              </a:solidFill>
            </a:endParaRPr>
          </a:p>
          <a:p>
            <a:pPr indent="0" lvl="0" marL="0" rtl="0" algn="l">
              <a:lnSpc>
                <a:spcPct val="114000"/>
              </a:lnSpc>
              <a:spcBef>
                <a:spcPts val="500"/>
              </a:spcBef>
              <a:spcAft>
                <a:spcPts val="0"/>
              </a:spcAft>
              <a:buNone/>
            </a:pPr>
            <a:r>
              <a:rPr lang="en">
                <a:solidFill>
                  <a:srgbClr val="24292E"/>
                </a:solidFill>
                <a:highlight>
                  <a:srgbClr val="FFFF00"/>
                </a:highlight>
              </a:rPr>
              <a:t>NOT, AND, OR</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7. When searching for exact phrases you need to use ________</a:t>
            </a:r>
            <a:endParaRPr>
              <a:solidFill>
                <a:srgbClr val="24292E"/>
              </a:solidFill>
            </a:endParaRPr>
          </a:p>
          <a:p>
            <a:pPr indent="0" lvl="0" marL="0" rtl="0" algn="l">
              <a:lnSpc>
                <a:spcPct val="114000"/>
              </a:lnSpc>
              <a:spcBef>
                <a:spcPts val="500"/>
              </a:spcBef>
              <a:spcAft>
                <a:spcPts val="0"/>
              </a:spcAft>
              <a:buClr>
                <a:schemeClr val="dk1"/>
              </a:buClr>
              <a:buSzPts val="1100"/>
              <a:buFont typeface="Arial"/>
              <a:buNone/>
            </a:pPr>
            <a:r>
              <a:rPr lang="en">
                <a:solidFill>
                  <a:srgbClr val="24292E"/>
                </a:solidFill>
                <a:highlight>
                  <a:srgbClr val="FFFF00"/>
                </a:highlight>
              </a:rPr>
              <a:t>Quotations</a:t>
            </a:r>
            <a:endParaRPr>
              <a:solidFill>
                <a:srgbClr val="24292E"/>
              </a:solidFill>
            </a:endParaRPr>
          </a:p>
          <a:p>
            <a:pPr indent="0" lvl="0" marL="0" rtl="0" algn="l">
              <a:lnSpc>
                <a:spcPct val="114000"/>
              </a:lnSpc>
              <a:spcBef>
                <a:spcPts val="500"/>
              </a:spcBef>
              <a:spcAft>
                <a:spcPts val="0"/>
              </a:spcAft>
              <a:buNone/>
            </a:pPr>
            <a:r>
              <a:rPr lang="en">
                <a:solidFill>
                  <a:srgbClr val="24292E"/>
                </a:solidFill>
              </a:rPr>
              <a:t>8. ________ fields that appear by default are host, sourcetype, source.</a:t>
            </a:r>
            <a:endParaRPr>
              <a:solidFill>
                <a:srgbClr val="24292E"/>
              </a:solidFill>
            </a:endParaRPr>
          </a:p>
          <a:p>
            <a:pPr indent="0" lvl="0" marL="0" rtl="0" algn="l">
              <a:lnSpc>
                <a:spcPct val="114000"/>
              </a:lnSpc>
              <a:spcBef>
                <a:spcPts val="500"/>
              </a:spcBef>
              <a:spcAft>
                <a:spcPts val="0"/>
              </a:spcAft>
              <a:buNone/>
            </a:pPr>
            <a:r>
              <a:rPr lang="en">
                <a:solidFill>
                  <a:srgbClr val="24292E"/>
                </a:solidFill>
                <a:highlight>
                  <a:srgbClr val="FFFF00"/>
                </a:highlight>
              </a:rPr>
              <a:t>Selected Fields</a:t>
            </a:r>
            <a:endParaRPr>
              <a:solidFill>
                <a:srgbClr val="24292E"/>
              </a:solidFill>
              <a:highlight>
                <a:srgbClr val="FFFF00"/>
              </a:highlight>
            </a:endParaRPr>
          </a:p>
          <a:p>
            <a:pPr indent="0" lvl="0" marL="0" rtl="0" algn="l">
              <a:lnSpc>
                <a:spcPct val="114000"/>
              </a:lnSpc>
              <a:spcBef>
                <a:spcPts val="500"/>
              </a:spcBef>
              <a:spcAft>
                <a:spcPts val="0"/>
              </a:spcAft>
              <a:buNone/>
            </a:pPr>
            <a:r>
              <a:rPr lang="en">
                <a:solidFill>
                  <a:srgbClr val="24292E"/>
                </a:solidFill>
              </a:rPr>
              <a:t>9. Having only the choices of inclusion and exclusion, which is </a:t>
            </a:r>
            <a:r>
              <a:rPr lang="en">
                <a:solidFill>
                  <a:srgbClr val="24292E"/>
                </a:solidFill>
              </a:rPr>
              <a:t>preferable?</a:t>
            </a:r>
            <a:r>
              <a:rPr lang="en">
                <a:solidFill>
                  <a:srgbClr val="24292E"/>
                </a:solidFill>
              </a:rPr>
              <a:t> </a:t>
            </a:r>
            <a:endParaRPr>
              <a:solidFill>
                <a:srgbClr val="24292E"/>
              </a:solidFill>
            </a:endParaRPr>
          </a:p>
          <a:p>
            <a:pPr indent="0" lvl="0" marL="0" rtl="0" algn="l">
              <a:lnSpc>
                <a:spcPct val="114000"/>
              </a:lnSpc>
              <a:spcBef>
                <a:spcPts val="500"/>
              </a:spcBef>
              <a:spcAft>
                <a:spcPts val="0"/>
              </a:spcAft>
              <a:buNone/>
            </a:pPr>
            <a:r>
              <a:rPr lang="en">
                <a:solidFill>
                  <a:srgbClr val="24292E"/>
                </a:solidFill>
                <a:highlight>
                  <a:srgbClr val="FFFF00"/>
                </a:highlight>
              </a:rPr>
              <a:t>Exclusion is better than inclusion</a:t>
            </a:r>
            <a:endParaRPr>
              <a:solidFill>
                <a:srgbClr val="24292E"/>
              </a:solidFill>
              <a:highlight>
                <a:srgbClr val="FFFF00"/>
              </a:highlight>
            </a:endParaRPr>
          </a:p>
          <a:p>
            <a:pPr indent="0" lvl="0" marL="0" rtl="0" algn="l">
              <a:lnSpc>
                <a:spcPct val="114000"/>
              </a:lnSpc>
              <a:spcBef>
                <a:spcPts val="500"/>
              </a:spcBef>
              <a:spcAft>
                <a:spcPts val="0"/>
              </a:spcAft>
              <a:buNone/>
            </a:pPr>
            <a:r>
              <a:t/>
            </a:r>
            <a:endParaRPr>
              <a:solidFill>
                <a:srgbClr val="24292E"/>
              </a:solidFill>
            </a:endParaRPr>
          </a:p>
          <a:p>
            <a:pPr indent="0" lvl="0" marL="0" rtl="0" algn="l">
              <a:lnSpc>
                <a:spcPct val="114000"/>
              </a:lnSpc>
              <a:spcBef>
                <a:spcPts val="500"/>
              </a:spcBef>
              <a:spcAft>
                <a:spcPts val="0"/>
              </a:spcAft>
              <a:buNone/>
            </a:pPr>
            <a:r>
              <a:t/>
            </a:r>
            <a:endParaRPr>
              <a:solidFill>
                <a:srgbClr val="24292E"/>
              </a:solidFill>
            </a:endParaRPr>
          </a:p>
          <a:p>
            <a:pPr indent="0" lvl="0" marL="0" rtl="0" algn="l">
              <a:lnSpc>
                <a:spcPct val="114000"/>
              </a:lnSpc>
              <a:spcBef>
                <a:spcPts val="500"/>
              </a:spcBef>
              <a:spcAft>
                <a:spcPts val="5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9" name="Shape 2429"/>
        <p:cNvGrpSpPr/>
        <p:nvPr/>
      </p:nvGrpSpPr>
      <p:grpSpPr>
        <a:xfrm>
          <a:off x="0" y="0"/>
          <a:ext cx="0" cy="0"/>
          <a:chOff x="0" y="0"/>
          <a:chExt cx="0" cy="0"/>
        </a:xfrm>
      </p:grpSpPr>
      <p:sp>
        <p:nvSpPr>
          <p:cNvPr id="2430" name="Google Shape;2430;p1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4" name="Shape 2434"/>
        <p:cNvGrpSpPr/>
        <p:nvPr/>
      </p:nvGrpSpPr>
      <p:grpSpPr>
        <a:xfrm>
          <a:off x="0" y="0"/>
          <a:ext cx="0" cy="0"/>
          <a:chOff x="0" y="0"/>
          <a:chExt cx="0" cy="0"/>
        </a:xfrm>
      </p:grpSpPr>
      <p:sp>
        <p:nvSpPr>
          <p:cNvPr id="2435" name="Google Shape;2435;p14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Tables to Display Events in Splunk</a:t>
            </a:r>
            <a:endParaRPr/>
          </a:p>
        </p:txBody>
      </p:sp>
      <p:sp>
        <p:nvSpPr>
          <p:cNvPr id="2436" name="Google Shape;2436;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7" name="Google Shape;2437;p14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8" name="Google Shape;2438;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2" name="Shape 2442"/>
        <p:cNvGrpSpPr/>
        <p:nvPr/>
      </p:nvGrpSpPr>
      <p:grpSpPr>
        <a:xfrm>
          <a:off x="0" y="0"/>
          <a:ext cx="0" cy="0"/>
          <a:chOff x="0" y="0"/>
          <a:chExt cx="0" cy="0"/>
        </a:xfrm>
      </p:grpSpPr>
      <p:sp>
        <p:nvSpPr>
          <p:cNvPr id="2443" name="Google Shape;2443;p148"/>
          <p:cNvSpPr txBox="1"/>
          <p:nvPr>
            <p:ph type="title"/>
          </p:nvPr>
        </p:nvSpPr>
        <p:spPr>
          <a:xfrm>
            <a:off x="2544050" y="1093150"/>
            <a:ext cx="61704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continue to use pipelines and demo how to use the table command to return a table with specified fields. </a:t>
            </a:r>
            <a:endParaRPr/>
          </a:p>
        </p:txBody>
      </p:sp>
      <p:sp>
        <p:nvSpPr>
          <p:cNvPr id="2444" name="Google Shape;244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5" name="Google Shape;2445;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9" name="Shape 2449"/>
        <p:cNvGrpSpPr/>
        <p:nvPr/>
      </p:nvGrpSpPr>
      <p:grpSpPr>
        <a:xfrm>
          <a:off x="0" y="0"/>
          <a:ext cx="0" cy="0"/>
          <a:chOff x="0" y="0"/>
          <a:chExt cx="0" cy="0"/>
        </a:xfrm>
      </p:grpSpPr>
      <p:sp>
        <p:nvSpPr>
          <p:cNvPr id="2450" name="Google Shape;2450;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Tables to Display Events in Splunk</a:t>
            </a:r>
            <a:endParaRPr/>
          </a:p>
        </p:txBody>
      </p:sp>
      <p:sp>
        <p:nvSpPr>
          <p:cNvPr id="2451" name="Google Shape;2451;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Next, we will use the table command to return a table with specified fields. </a:t>
            </a:r>
            <a:endParaRPr>
              <a:solidFill>
                <a:schemeClr val="dk1"/>
              </a:solidFill>
            </a:endParaRPr>
          </a:p>
          <a:p>
            <a:pPr indent="0" lvl="0" marL="0" rtl="0" algn="l">
              <a:spcBef>
                <a:spcPts val="0"/>
              </a:spcBef>
              <a:spcAft>
                <a:spcPts val="0"/>
              </a:spcAft>
              <a:buNone/>
            </a:pPr>
            <a:r>
              <a:t/>
            </a:r>
            <a:endParaRPr/>
          </a:p>
        </p:txBody>
      </p:sp>
      <p:sp>
        <p:nvSpPr>
          <p:cNvPr id="2452" name="Google Shape;2452;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53" name="Google Shape;2453;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54" name="Google Shape;2454;p149"/>
          <p:cNvSpPr txBox="1"/>
          <p:nvPr>
            <p:ph idx="3" type="body"/>
          </p:nvPr>
        </p:nvSpPr>
        <p:spPr>
          <a:xfrm>
            <a:off x="175" y="1254225"/>
            <a:ext cx="9144000" cy="3652200"/>
          </a:xfrm>
          <a:prstGeom prst="rect">
            <a:avLst/>
          </a:prstGeom>
        </p:spPr>
        <p:txBody>
          <a:bodyPr anchorCtr="0" anchor="t" bIns="914400" lIns="457200" spcFirstLastPara="1" rIns="457200" wrap="square" tIns="0">
            <a:noAutofit/>
          </a:bodyPr>
          <a:lstStyle/>
          <a:p>
            <a:pPr indent="-330200" lvl="0" marL="457200" rtl="0" algn="l">
              <a:spcBef>
                <a:spcPts val="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By default, the columns in a table are labeled using the field name, but this may not always be the most useful labeling method.</a:t>
            </a:r>
            <a:endParaRPr sz="16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sz="1600">
              <a:solidFill>
                <a:schemeClr val="dk1"/>
              </a:solidFill>
              <a:latin typeface="Roboto Light"/>
              <a:ea typeface="Roboto Light"/>
              <a:cs typeface="Roboto Light"/>
              <a:sym typeface="Roboto Light"/>
            </a:endParaRPr>
          </a:p>
          <a:p>
            <a:pPr indent="-330200" lvl="0" marL="457200" rtl="0" algn="l">
              <a:spcBef>
                <a:spcPts val="800"/>
              </a:spcBef>
              <a:spcAft>
                <a:spcPts val="0"/>
              </a:spcAft>
              <a:buClr>
                <a:schemeClr val="dk1"/>
              </a:buClr>
              <a:buSzPts val="1600"/>
              <a:buChar char="●"/>
            </a:pPr>
            <a:r>
              <a:rPr lang="en" sz="1600">
                <a:solidFill>
                  <a:schemeClr val="dk1"/>
                </a:solidFill>
              </a:rPr>
              <a:t>For example</a:t>
            </a:r>
            <a:r>
              <a:rPr lang="en" sz="1600">
                <a:solidFill>
                  <a:schemeClr val="dk1"/>
                </a:solidFill>
                <a:latin typeface="Roboto Light"/>
                <a:ea typeface="Roboto Light"/>
                <a:cs typeface="Roboto Light"/>
                <a:sym typeface="Roboto Light"/>
              </a:rPr>
              <a:t>: The count field can mean different things in different searches: count of errors? count of purchases?</a:t>
            </a:r>
            <a:endParaRPr sz="1600">
              <a:solidFill>
                <a:schemeClr val="dk1"/>
              </a:solidFill>
              <a:latin typeface="Roboto Light"/>
              <a:ea typeface="Roboto Light"/>
              <a:cs typeface="Roboto Light"/>
              <a:sym typeface="Roboto Light"/>
            </a:endParaRPr>
          </a:p>
          <a:p>
            <a:pPr indent="0" lvl="0" marL="457200" rtl="0" algn="l">
              <a:spcBef>
                <a:spcPts val="800"/>
              </a:spcBef>
              <a:spcAft>
                <a:spcPts val="0"/>
              </a:spcAft>
              <a:buNone/>
            </a:pPr>
            <a:r>
              <a:t/>
            </a:r>
            <a:endParaRPr sz="1600">
              <a:solidFill>
                <a:schemeClr val="dk1"/>
              </a:solidFill>
              <a:latin typeface="Roboto Light"/>
              <a:ea typeface="Roboto Light"/>
              <a:cs typeface="Roboto Light"/>
              <a:sym typeface="Roboto Light"/>
            </a:endParaRPr>
          </a:p>
          <a:p>
            <a:pPr indent="-330200" lvl="0" marL="457200" rtl="0" algn="l">
              <a:spcBef>
                <a:spcPts val="800"/>
              </a:spcBef>
              <a:spcAft>
                <a:spcPts val="0"/>
              </a:spcAft>
              <a:buClr>
                <a:schemeClr val="dk1"/>
              </a:buClr>
              <a:buSzPts val="1600"/>
              <a:buFont typeface="Roboto Light"/>
              <a:buChar char="●"/>
            </a:pPr>
            <a:r>
              <a:rPr lang="en" sz="1600">
                <a:solidFill>
                  <a:schemeClr val="dk1"/>
                </a:solidFill>
                <a:latin typeface="Roboto Light"/>
                <a:ea typeface="Roboto Light"/>
                <a:cs typeface="Roboto Light"/>
                <a:sym typeface="Roboto Light"/>
              </a:rPr>
              <a:t>Labeled Tables simplifies the process of interpreting results of searches in reports and dashboards. </a:t>
            </a:r>
            <a:endParaRPr sz="1600">
              <a:solidFill>
                <a:schemeClr val="dk1"/>
              </a:solidFill>
              <a:latin typeface="Roboto Light"/>
              <a:ea typeface="Roboto Light"/>
              <a:cs typeface="Roboto Light"/>
              <a:sym typeface="Roboto Light"/>
            </a:endParaRPr>
          </a:p>
          <a:p>
            <a:pPr indent="0" lvl="0" marL="0" rtl="0" algn="l">
              <a:spcBef>
                <a:spcPts val="800"/>
              </a:spcBef>
              <a:spcAft>
                <a:spcPts val="8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8" name="Shape 2458"/>
        <p:cNvGrpSpPr/>
        <p:nvPr/>
      </p:nvGrpSpPr>
      <p:grpSpPr>
        <a:xfrm>
          <a:off x="0" y="0"/>
          <a:ext cx="0" cy="0"/>
          <a:chOff x="0" y="0"/>
          <a:chExt cx="0" cy="0"/>
        </a:xfrm>
      </p:grpSpPr>
      <p:sp>
        <p:nvSpPr>
          <p:cNvPr id="2459" name="Google Shape;2459;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60" name="Google Shape;2460;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61" name="Google Shape;2461;p15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How to Create Tables</a:t>
            </a:r>
            <a:endParaRPr>
              <a:solidFill>
                <a:srgbClr val="F1C23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5" name="Shape 2465"/>
        <p:cNvGrpSpPr/>
        <p:nvPr/>
      </p:nvGrpSpPr>
      <p:grpSpPr>
        <a:xfrm>
          <a:off x="0" y="0"/>
          <a:ext cx="0" cy="0"/>
          <a:chOff x="0" y="0"/>
          <a:chExt cx="0" cy="0"/>
        </a:xfrm>
      </p:grpSpPr>
      <p:sp>
        <p:nvSpPr>
          <p:cNvPr id="2466" name="Google Shape;2466;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Using Tables to Display Events in Splunk</a:t>
            </a:r>
            <a:endParaRPr/>
          </a:p>
        </p:txBody>
      </p:sp>
      <p:sp>
        <p:nvSpPr>
          <p:cNvPr id="2467" name="Google Shape;2467;p1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Table Command</a:t>
            </a:r>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300">
                <a:solidFill>
                  <a:srgbClr val="24292E"/>
                </a:solidFill>
                <a:latin typeface="Roboto Mono"/>
                <a:ea typeface="Roboto Mono"/>
                <a:cs typeface="Roboto Mono"/>
                <a:sym typeface="Roboto Mono"/>
              </a:rPr>
              <a:t>source=</a:t>
            </a:r>
            <a:r>
              <a:rPr lang="en" sz="1300">
                <a:solidFill>
                  <a:srgbClr val="032F62"/>
                </a:solidFill>
                <a:latin typeface="Roboto Mono"/>
                <a:ea typeface="Roboto Mono"/>
                <a:cs typeface="Roboto Mono"/>
                <a:sym typeface="Roboto Mono"/>
              </a:rPr>
              <a:t>"alert_json_000015.log"</a:t>
            </a:r>
            <a:r>
              <a:rPr lang="en" sz="1300">
                <a:solidFill>
                  <a:srgbClr val="24292E"/>
                </a:solidFill>
                <a:latin typeface="Roboto Mono"/>
                <a:ea typeface="Roboto Mono"/>
                <a:cs typeface="Roboto Mono"/>
                <a:sym typeface="Roboto Mono"/>
              </a:rPr>
              <a:t> proto=</a:t>
            </a:r>
            <a:r>
              <a:rPr lang="en" sz="1300">
                <a:solidFill>
                  <a:srgbClr val="032F62"/>
                </a:solidFill>
                <a:latin typeface="Roboto Mono"/>
                <a:ea typeface="Roboto Mono"/>
                <a:cs typeface="Roboto Mono"/>
                <a:sym typeface="Roboto Mono"/>
              </a:rPr>
              <a:t>"UDP"</a:t>
            </a:r>
            <a:r>
              <a:rPr lang="en" sz="1300">
                <a:solidFill>
                  <a:srgbClr val="24292E"/>
                </a:solidFill>
                <a:latin typeface="Roboto Mono"/>
                <a:ea typeface="Roboto Mono"/>
                <a:cs typeface="Roboto Mono"/>
                <a:sym typeface="Roboto Mono"/>
              </a:rPr>
              <a:t> src_ap=</a:t>
            </a:r>
            <a:r>
              <a:rPr lang="en" sz="1300">
                <a:solidFill>
                  <a:srgbClr val="032F62"/>
                </a:solidFill>
                <a:latin typeface="Roboto Mono"/>
                <a:ea typeface="Roboto Mono"/>
                <a:cs typeface="Roboto Mono"/>
                <a:sym typeface="Roboto Mono"/>
              </a:rPr>
              <a:t>"192*"</a:t>
            </a:r>
            <a:r>
              <a:rPr lang="en" sz="1300">
                <a:solidFill>
                  <a:srgbClr val="24292E"/>
                </a:solidFill>
                <a:latin typeface="Roboto Mono"/>
                <a:ea typeface="Roboto Mono"/>
                <a:cs typeface="Roboto Mono"/>
                <a:sym typeface="Roboto Mono"/>
              </a:rPr>
              <a:t>  dst_ap=</a:t>
            </a:r>
            <a:r>
              <a:rPr lang="en" sz="1300">
                <a:solidFill>
                  <a:srgbClr val="032F62"/>
                </a:solidFill>
                <a:latin typeface="Roboto Mono"/>
                <a:ea typeface="Roboto Mono"/>
                <a:cs typeface="Roboto Mono"/>
                <a:sym typeface="Roboto Mono"/>
              </a:rPr>
              <a:t>"192*"</a:t>
            </a:r>
            <a:r>
              <a:rPr lang="en" sz="1300">
                <a:solidFill>
                  <a:srgbClr val="24292E"/>
                </a:solidFill>
                <a:latin typeface="Roboto Mono"/>
                <a:ea typeface="Roboto Mono"/>
                <a:cs typeface="Roboto Mono"/>
                <a:sym typeface="Roboto Mono"/>
              </a:rPr>
              <a:t> </a:t>
            </a:r>
            <a:r>
              <a:rPr lang="en" sz="1300">
                <a:solidFill>
                  <a:srgbClr val="D73A49"/>
                </a:solidFill>
                <a:latin typeface="Roboto Mono"/>
                <a:ea typeface="Roboto Mono"/>
                <a:cs typeface="Roboto Mono"/>
                <a:sym typeface="Roboto Mono"/>
              </a:rPr>
              <a:t>|</a:t>
            </a:r>
            <a:r>
              <a:rPr lang="en" sz="1300">
                <a:solidFill>
                  <a:srgbClr val="24292E"/>
                </a:solidFill>
                <a:latin typeface="Roboto Mono"/>
                <a:ea typeface="Roboto Mono"/>
                <a:cs typeface="Roboto Mono"/>
                <a:sym typeface="Roboto Mono"/>
              </a:rPr>
              <a:t> table proto, src_ap, dst_ap, </a:t>
            </a:r>
            <a:r>
              <a:rPr lang="en" sz="1300">
                <a:solidFill>
                  <a:srgbClr val="D73A49"/>
                </a:solidFill>
                <a:latin typeface="Roboto Mono"/>
                <a:ea typeface="Roboto Mono"/>
                <a:cs typeface="Roboto Mono"/>
                <a:sym typeface="Roboto Mono"/>
              </a:rPr>
              <a:t>|</a:t>
            </a:r>
            <a:r>
              <a:rPr lang="en" sz="1300">
                <a:solidFill>
                  <a:srgbClr val="24292E"/>
                </a:solidFill>
                <a:latin typeface="Roboto Mono"/>
                <a:ea typeface="Roboto Mono"/>
                <a:cs typeface="Roboto Mono"/>
                <a:sym typeface="Roboto Mono"/>
              </a:rPr>
              <a:t> rename proto AS </a:t>
            </a:r>
            <a:r>
              <a:rPr lang="en" sz="1300">
                <a:solidFill>
                  <a:srgbClr val="032F62"/>
                </a:solidFill>
                <a:latin typeface="Roboto Mono"/>
                <a:ea typeface="Roboto Mono"/>
                <a:cs typeface="Roboto Mono"/>
                <a:sym typeface="Roboto Mono"/>
              </a:rPr>
              <a:t>"Protocol"</a:t>
            </a:r>
            <a:r>
              <a:rPr lang="en" sz="1300">
                <a:solidFill>
                  <a:srgbClr val="24292E"/>
                </a:solidFill>
                <a:latin typeface="Roboto Mono"/>
                <a:ea typeface="Roboto Mono"/>
                <a:cs typeface="Roboto Mono"/>
                <a:sym typeface="Roboto Mono"/>
              </a:rPr>
              <a:t> src_ap AS </a:t>
            </a:r>
            <a:r>
              <a:rPr lang="en" sz="1300">
                <a:solidFill>
                  <a:srgbClr val="032F62"/>
                </a:solidFill>
                <a:latin typeface="Roboto Mono"/>
                <a:ea typeface="Roboto Mono"/>
                <a:cs typeface="Roboto Mono"/>
                <a:sym typeface="Roboto Mono"/>
              </a:rPr>
              <a:t>"Source IP and Port"</a:t>
            </a:r>
            <a:r>
              <a:rPr lang="en" sz="1300">
                <a:solidFill>
                  <a:srgbClr val="24292E"/>
                </a:solidFill>
                <a:latin typeface="Roboto Mono"/>
                <a:ea typeface="Roboto Mono"/>
                <a:cs typeface="Roboto Mono"/>
                <a:sym typeface="Roboto Mono"/>
              </a:rPr>
              <a:t> dst_ap AS </a:t>
            </a:r>
            <a:r>
              <a:rPr lang="en" sz="1300">
                <a:solidFill>
                  <a:srgbClr val="032F62"/>
                </a:solidFill>
                <a:latin typeface="Roboto Mono"/>
                <a:ea typeface="Roboto Mono"/>
                <a:cs typeface="Roboto Mono"/>
                <a:sym typeface="Roboto Mono"/>
              </a:rPr>
              <a:t>Destination IP and Port"</a:t>
            </a:r>
            <a:endParaRPr sz="1300">
              <a:solidFill>
                <a:srgbClr val="032F62"/>
              </a:solidFill>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2468" name="Google Shape;2468;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9" name="Google Shape;2469;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70" name="Google Shape;2470;p151"/>
          <p:cNvSpPr txBox="1"/>
          <p:nvPr>
            <p:ph idx="3" type="body"/>
          </p:nvPr>
        </p:nvSpPr>
        <p:spPr>
          <a:xfrm>
            <a:off x="0" y="1975800"/>
            <a:ext cx="9144000" cy="2847300"/>
          </a:xfrm>
          <a:prstGeom prst="rect">
            <a:avLst/>
          </a:prstGeom>
        </p:spPr>
        <p:txBody>
          <a:bodyPr anchorCtr="0" anchor="t" bIns="914400" lIns="457200" spcFirstLastPara="1" rIns="457200" wrap="square" tIns="0">
            <a:noAutofit/>
          </a:bodyPr>
          <a:lstStyle/>
          <a:p>
            <a:pPr indent="-317500" lvl="0" marL="457200" rtl="0" algn="l">
              <a:lnSpc>
                <a:spcPct val="200000"/>
              </a:lnSpc>
              <a:spcBef>
                <a:spcPts val="0"/>
              </a:spcBef>
              <a:spcAft>
                <a:spcPts val="0"/>
              </a:spcAft>
              <a:buSzPts val="1400"/>
              <a:buChar char="●"/>
            </a:pPr>
            <a:r>
              <a:rPr lang="en"/>
              <a:t>The table command is </a:t>
            </a:r>
            <a:r>
              <a:rPr lang="en"/>
              <a:t>preceded</a:t>
            </a:r>
            <a:r>
              <a:rPr lang="en"/>
              <a:t> by a pipe </a:t>
            </a:r>
            <a:r>
              <a:rPr lang="en">
                <a:latin typeface="Roboto Mono"/>
                <a:ea typeface="Roboto Mono"/>
                <a:cs typeface="Roboto Mono"/>
                <a:sym typeface="Roboto Mono"/>
              </a:rPr>
              <a:t>“|”</a:t>
            </a:r>
            <a:r>
              <a:rPr lang="en"/>
              <a:t> character. </a:t>
            </a:r>
            <a:endParaRPr/>
          </a:p>
          <a:p>
            <a:pPr indent="-317500" lvl="0" marL="457200" rtl="0" algn="l">
              <a:lnSpc>
                <a:spcPct val="200000"/>
              </a:lnSpc>
              <a:spcBef>
                <a:spcPts val="0"/>
              </a:spcBef>
              <a:spcAft>
                <a:spcPts val="0"/>
              </a:spcAft>
              <a:buSzPts val="1400"/>
              <a:buChar char="●"/>
            </a:pPr>
            <a:r>
              <a:rPr lang="en"/>
              <a:t>The </a:t>
            </a:r>
            <a:r>
              <a:rPr lang="en">
                <a:latin typeface="Roboto Mono"/>
                <a:ea typeface="Roboto Mono"/>
                <a:cs typeface="Roboto Mono"/>
                <a:sym typeface="Roboto Mono"/>
              </a:rPr>
              <a:t>rename</a:t>
            </a:r>
            <a:r>
              <a:rPr lang="en"/>
              <a:t> command is used to create  the labels for the columns. </a:t>
            </a:r>
            <a:endParaRPr/>
          </a:p>
          <a:p>
            <a:pPr indent="-317500" lvl="1" marL="914400" rtl="0" algn="l">
              <a:lnSpc>
                <a:spcPct val="200000"/>
              </a:lnSpc>
              <a:spcBef>
                <a:spcPts val="0"/>
              </a:spcBef>
              <a:spcAft>
                <a:spcPts val="0"/>
              </a:spcAft>
              <a:buSzPts val="1400"/>
              <a:buChar char="○"/>
            </a:pPr>
            <a:r>
              <a:rPr lang="en"/>
              <a:t>It is preceded by a </a:t>
            </a:r>
            <a:r>
              <a:rPr lang="en">
                <a:latin typeface="Roboto Mono"/>
                <a:ea typeface="Roboto Mono"/>
                <a:cs typeface="Roboto Mono"/>
                <a:sym typeface="Roboto Mono"/>
              </a:rPr>
              <a:t>pipe</a:t>
            </a:r>
            <a:r>
              <a:rPr lang="en"/>
              <a:t> character. </a:t>
            </a:r>
            <a:endParaRPr/>
          </a:p>
          <a:p>
            <a:pPr indent="-317500" lvl="1" marL="914400" rtl="0" algn="l">
              <a:lnSpc>
                <a:spcPct val="200000"/>
              </a:lnSpc>
              <a:spcBef>
                <a:spcPts val="0"/>
              </a:spcBef>
              <a:spcAft>
                <a:spcPts val="0"/>
              </a:spcAft>
              <a:buSzPts val="1400"/>
              <a:buChar char="○"/>
            </a:pPr>
            <a:r>
              <a:rPr lang="en"/>
              <a:t>Columns are displayed in the same order that fields are specified. </a:t>
            </a:r>
            <a:endParaRPr/>
          </a:p>
          <a:p>
            <a:pPr indent="-317500" lvl="0" marL="457200" rtl="0" algn="l">
              <a:lnSpc>
                <a:spcPct val="200000"/>
              </a:lnSpc>
              <a:spcBef>
                <a:spcPts val="0"/>
              </a:spcBef>
              <a:spcAft>
                <a:spcPts val="0"/>
              </a:spcAft>
              <a:buSzPts val="1400"/>
              <a:buChar char="●"/>
            </a:pPr>
            <a:r>
              <a:rPr lang="en"/>
              <a:t>The first </a:t>
            </a:r>
            <a:r>
              <a:rPr lang="en">
                <a:latin typeface="Roboto Mono"/>
                <a:ea typeface="Roboto Mono"/>
                <a:cs typeface="Roboto Mono"/>
                <a:sym typeface="Roboto Mono"/>
              </a:rPr>
              <a:t>AS</a:t>
            </a:r>
            <a:r>
              <a:rPr lang="en"/>
              <a:t> statement sets the </a:t>
            </a:r>
            <a:r>
              <a:rPr lang="en">
                <a:latin typeface="Roboto Mono"/>
                <a:ea typeface="Roboto Mono"/>
                <a:cs typeface="Roboto Mono"/>
                <a:sym typeface="Roboto Mono"/>
              </a:rPr>
              <a:t>proto</a:t>
            </a:r>
            <a:r>
              <a:rPr lang="en"/>
              <a:t> field to display the text </a:t>
            </a:r>
            <a:r>
              <a:rPr b="1" lang="en"/>
              <a:t>Prototype </a:t>
            </a:r>
            <a:r>
              <a:rPr lang="en"/>
              <a:t>in the column header. </a:t>
            </a:r>
            <a:endParaRPr/>
          </a:p>
          <a:p>
            <a:pPr indent="-317500" lvl="0" marL="457200" rtl="0" algn="l">
              <a:lnSpc>
                <a:spcPct val="100000"/>
              </a:lnSpc>
              <a:spcBef>
                <a:spcPts val="0"/>
              </a:spcBef>
              <a:spcAft>
                <a:spcPts val="0"/>
              </a:spcAft>
              <a:buSzPts val="1400"/>
              <a:buChar char="●"/>
            </a:pPr>
            <a:r>
              <a:rPr lang="en"/>
              <a:t>The next AS statements set the </a:t>
            </a:r>
            <a:r>
              <a:rPr lang="en">
                <a:latin typeface="Roboto Mono"/>
                <a:ea typeface="Roboto Mono"/>
                <a:cs typeface="Roboto Mono"/>
                <a:sym typeface="Roboto Mono"/>
              </a:rPr>
              <a:t>scr_ap</a:t>
            </a:r>
            <a:r>
              <a:rPr lang="en"/>
              <a:t> and </a:t>
            </a:r>
            <a:r>
              <a:rPr lang="en">
                <a:latin typeface="Roboto Mono"/>
                <a:ea typeface="Roboto Mono"/>
                <a:cs typeface="Roboto Mono"/>
                <a:sym typeface="Roboto Mono"/>
              </a:rPr>
              <a:t>dst_ap</a:t>
            </a:r>
            <a:r>
              <a:rPr lang="en"/>
              <a:t> fields display the text </a:t>
            </a:r>
            <a:r>
              <a:rPr b="1" lang="en"/>
              <a:t>Source IP and Port</a:t>
            </a:r>
            <a:r>
              <a:rPr lang="en"/>
              <a:t> and </a:t>
            </a:r>
            <a:r>
              <a:rPr b="1" lang="en"/>
              <a:t>Destination</a:t>
            </a:r>
            <a:r>
              <a:rPr b="1" lang="en"/>
              <a:t> IP and Port</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2" name="Shape 2062"/>
        <p:cNvGrpSpPr/>
        <p:nvPr/>
      </p:nvGrpSpPr>
      <p:grpSpPr>
        <a:xfrm>
          <a:off x="0" y="0"/>
          <a:ext cx="0" cy="0"/>
          <a:chOff x="0" y="0"/>
          <a:chExt cx="0" cy="0"/>
        </a:xfrm>
      </p:grpSpPr>
      <p:sp>
        <p:nvSpPr>
          <p:cNvPr id="2063" name="Google Shape;2063;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a:t>
            </a:r>
            <a:r>
              <a:rPr lang="en">
                <a:solidFill>
                  <a:srgbClr val="24292E"/>
                </a:solidFill>
              </a:rPr>
              <a:t>investigation</a:t>
            </a:r>
            <a:r>
              <a:rPr lang="en">
                <a:solidFill>
                  <a:srgbClr val="24292E"/>
                </a:solidFill>
              </a:rPr>
              <a:t>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064" name="Google Shape;2064;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5" name="Google Shape;2065;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6" name="Google Shape;2066;p107"/>
          <p:cNvSpPr txBox="1"/>
          <p:nvPr>
            <p:ph idx="3" type="body"/>
          </p:nvPr>
        </p:nvSpPr>
        <p:spPr>
          <a:xfrm>
            <a:off x="175" y="1535650"/>
            <a:ext cx="9144000" cy="33708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b="1" lang="en" sz="1600">
                <a:solidFill>
                  <a:srgbClr val="24292E"/>
                </a:solidFill>
                <a:latin typeface="Roboto Mono"/>
                <a:ea typeface="Roboto Mono"/>
                <a:cs typeface="Roboto Mono"/>
                <a:sym typeface="Roboto Mono"/>
              </a:rPr>
              <a:t>1. </a:t>
            </a:r>
            <a:r>
              <a:rPr b="1" lang="en" sz="1600">
                <a:solidFill>
                  <a:srgbClr val="24292E"/>
                </a:solidFill>
                <a:latin typeface="Roboto Mono"/>
                <a:ea typeface="Roboto Mono"/>
                <a:cs typeface="Roboto Mono"/>
                <a:sym typeface="Roboto Mono"/>
              </a:rPr>
              <a:t>host=quiz sourcetype=access_* AND (status=500 OR status=404)</a:t>
            </a:r>
            <a:endParaRPr b="1" sz="1600">
              <a:latin typeface="Roboto Mono"/>
              <a:ea typeface="Roboto Mono"/>
              <a:cs typeface="Roboto Mono"/>
              <a:sym typeface="Roboto Mono"/>
            </a:endParaRPr>
          </a:p>
        </p:txBody>
      </p:sp>
      <p:sp>
        <p:nvSpPr>
          <p:cNvPr id="2067" name="Google Shape;2067;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4" name="Shape 2474"/>
        <p:cNvGrpSpPr/>
        <p:nvPr/>
      </p:nvGrpSpPr>
      <p:grpSpPr>
        <a:xfrm>
          <a:off x="0" y="0"/>
          <a:ext cx="0" cy="0"/>
          <a:chOff x="0" y="0"/>
          <a:chExt cx="0" cy="0"/>
        </a:xfrm>
      </p:grpSpPr>
      <p:sp>
        <p:nvSpPr>
          <p:cNvPr id="2475" name="Google Shape;2475;p15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476" name="Google Shape;2476;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77" name="Google Shape;2477;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78" name="Google Shape;2478;p15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Using Tables in Splunk</a:t>
            </a:r>
            <a:endParaRPr>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create a search that uses a table and removes duplicates.</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 </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2" name="Shape 2482"/>
        <p:cNvGrpSpPr/>
        <p:nvPr/>
      </p:nvGrpSpPr>
      <p:grpSpPr>
        <a:xfrm>
          <a:off x="0" y="0"/>
          <a:ext cx="0" cy="0"/>
          <a:chOff x="0" y="0"/>
          <a:chExt cx="0" cy="0"/>
        </a:xfrm>
      </p:grpSpPr>
      <p:sp>
        <p:nvSpPr>
          <p:cNvPr id="2483" name="Google Shape;2483;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84" name="Google Shape;2484;p1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5" name="Google Shape;2485;p153"/>
          <p:cNvSpPr txBox="1"/>
          <p:nvPr/>
        </p:nvSpPr>
        <p:spPr>
          <a:xfrm>
            <a:off x="3295350" y="3704875"/>
            <a:ext cx="25533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00"/>
                </a:solidFill>
                <a:latin typeface="Roboto Mono"/>
                <a:ea typeface="Roboto Mono"/>
                <a:cs typeface="Roboto Mono"/>
                <a:sym typeface="Roboto Mono"/>
              </a:rPr>
              <a:t>Using Tables in Splunk</a:t>
            </a:r>
            <a:endParaRPr>
              <a:solidFill>
                <a:srgbClr val="990000"/>
              </a:solidFill>
              <a:latin typeface="Roboto Mono"/>
              <a:ea typeface="Roboto Mono"/>
              <a:cs typeface="Roboto Mono"/>
              <a:sym typeface="Roboto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9" name="Shape 2489"/>
        <p:cNvGrpSpPr/>
        <p:nvPr/>
      </p:nvGrpSpPr>
      <p:grpSpPr>
        <a:xfrm>
          <a:off x="0" y="0"/>
          <a:ext cx="0" cy="0"/>
          <a:chOff x="0" y="0"/>
          <a:chExt cx="0" cy="0"/>
        </a:xfrm>
      </p:grpSpPr>
      <p:sp>
        <p:nvSpPr>
          <p:cNvPr id="2490" name="Google Shape;2490;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Tables in Splunk Review</a:t>
            </a:r>
            <a:endParaRPr/>
          </a:p>
        </p:txBody>
      </p:sp>
      <p:sp>
        <p:nvSpPr>
          <p:cNvPr id="2491" name="Google Shape;2491;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a:t>Create a search that returns events for Snort rules starting with </a:t>
            </a:r>
            <a:r>
              <a:rPr b="1" lang="en"/>
              <a:t>122. </a:t>
            </a:r>
            <a:endParaRPr/>
          </a:p>
          <a:p>
            <a:pPr indent="-317500" lvl="0" marL="457200" rtl="0" algn="l">
              <a:lnSpc>
                <a:spcPct val="150000"/>
              </a:lnSpc>
              <a:spcBef>
                <a:spcPts val="0"/>
              </a:spcBef>
              <a:spcAft>
                <a:spcPts val="0"/>
              </a:spcAft>
              <a:buSzPts val="1400"/>
              <a:buChar char="●"/>
            </a:pPr>
            <a:r>
              <a:rPr lang="en"/>
              <a:t>Remove any duplicate source or destination IPs. </a:t>
            </a:r>
            <a:endParaRPr/>
          </a:p>
          <a:p>
            <a:pPr indent="-317500" lvl="0" marL="457200" rtl="0" algn="l">
              <a:lnSpc>
                <a:spcPct val="150000"/>
              </a:lnSpc>
              <a:spcBef>
                <a:spcPts val="0"/>
              </a:spcBef>
              <a:spcAft>
                <a:spcPts val="0"/>
              </a:spcAft>
              <a:buSzPts val="1400"/>
              <a:buChar char="●"/>
            </a:pPr>
            <a:r>
              <a:rPr lang="en"/>
              <a:t>Create a table with the </a:t>
            </a:r>
            <a:r>
              <a:rPr lang="en"/>
              <a:t>following</a:t>
            </a:r>
            <a:r>
              <a:rPr lang="en"/>
              <a:t> fields: protocol, rule, source and destination aps. </a:t>
            </a:r>
            <a:endParaRPr/>
          </a:p>
          <a:p>
            <a:pPr indent="-317500" lvl="0" marL="457200" rtl="0" algn="l">
              <a:lnSpc>
                <a:spcPct val="150000"/>
              </a:lnSpc>
              <a:spcBef>
                <a:spcPts val="0"/>
              </a:spcBef>
              <a:spcAft>
                <a:spcPts val="0"/>
              </a:spcAft>
              <a:buSzPts val="1400"/>
              <a:buChar char="●"/>
            </a:pPr>
            <a:r>
              <a:rPr lang="en"/>
              <a:t>Label the columns: Protocol, Rule, Source IP and Port and Destination IP and Port. </a:t>
            </a:r>
            <a:endParaRPr/>
          </a:p>
        </p:txBody>
      </p:sp>
      <p:sp>
        <p:nvSpPr>
          <p:cNvPr id="2492" name="Google Shape;2492;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3" name="Google Shape;2493;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7" name="Shape 2497"/>
        <p:cNvGrpSpPr/>
        <p:nvPr/>
      </p:nvGrpSpPr>
      <p:grpSpPr>
        <a:xfrm>
          <a:off x="0" y="0"/>
          <a:ext cx="0" cy="0"/>
          <a:chOff x="0" y="0"/>
          <a:chExt cx="0" cy="0"/>
        </a:xfrm>
      </p:grpSpPr>
      <p:sp>
        <p:nvSpPr>
          <p:cNvPr id="2498" name="Google Shape;2498;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Tables in Splunk Review</a:t>
            </a:r>
            <a:endParaRPr/>
          </a:p>
        </p:txBody>
      </p:sp>
      <p:sp>
        <p:nvSpPr>
          <p:cNvPr id="2499" name="Google Shape;2499;p1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a:t>Create a search that returns events for Snort rules starting with </a:t>
            </a:r>
            <a:r>
              <a:rPr b="1" lang="en"/>
              <a:t>122. </a:t>
            </a:r>
            <a:endParaRPr/>
          </a:p>
          <a:p>
            <a:pPr indent="0" lvl="0" marL="0" rtl="0" algn="l">
              <a:lnSpc>
                <a:spcPct val="150000"/>
              </a:lnSpc>
              <a:spcBef>
                <a:spcPts val="0"/>
              </a:spcBef>
              <a:spcAft>
                <a:spcPts val="0"/>
              </a:spcAft>
              <a:buNone/>
            </a:pPr>
            <a:r>
              <a:rPr lang="en"/>
              <a:t>Search command: </a:t>
            </a:r>
            <a:endParaRPr/>
          </a:p>
          <a:p>
            <a:pPr indent="0" lvl="0" marL="0" rtl="0" algn="l">
              <a:lnSpc>
                <a:spcPct val="150000"/>
              </a:lnSpc>
              <a:spcBef>
                <a:spcPts val="0"/>
              </a:spcBef>
              <a:spcAft>
                <a:spcPts val="0"/>
              </a:spcAft>
              <a:buNone/>
            </a:pPr>
            <a:r>
              <a:rPr lang="en" sz="1400">
                <a:solidFill>
                  <a:srgbClr val="24292E"/>
                </a:solidFill>
                <a:highlight>
                  <a:srgbClr val="FFFF00"/>
                </a:highlight>
                <a:latin typeface="Roboto Mono"/>
                <a:ea typeface="Roboto Mono"/>
                <a:cs typeface="Roboto Mono"/>
                <a:sym typeface="Roboto Mono"/>
              </a:rPr>
              <a:t>source=</a:t>
            </a:r>
            <a:r>
              <a:rPr lang="en" sz="1400">
                <a:solidFill>
                  <a:srgbClr val="032F62"/>
                </a:solidFill>
                <a:highlight>
                  <a:srgbClr val="FFFF00"/>
                </a:highlight>
                <a:latin typeface="Roboto Mono"/>
                <a:ea typeface="Roboto Mono"/>
                <a:cs typeface="Roboto Mono"/>
                <a:sym typeface="Roboto Mono"/>
              </a:rPr>
              <a:t>"alert_json_000015.log"</a:t>
            </a:r>
            <a:r>
              <a:rPr lang="en" sz="1400">
                <a:solidFill>
                  <a:srgbClr val="24292E"/>
                </a:solidFill>
                <a:highlight>
                  <a:srgbClr val="FFFF00"/>
                </a:highlight>
                <a:latin typeface="Roboto Mono"/>
                <a:ea typeface="Roboto Mono"/>
                <a:cs typeface="Roboto Mono"/>
                <a:sym typeface="Roboto Mono"/>
              </a:rPr>
              <a:t> rule=</a:t>
            </a:r>
            <a:r>
              <a:rPr lang="en" sz="1400">
                <a:solidFill>
                  <a:srgbClr val="032F62"/>
                </a:solidFill>
                <a:highlight>
                  <a:srgbClr val="FFFF00"/>
                </a:highlight>
                <a:latin typeface="Roboto Mono"/>
                <a:ea typeface="Roboto Mono"/>
                <a:cs typeface="Roboto Mono"/>
                <a:sym typeface="Roboto Mono"/>
              </a:rPr>
              <a:t>"122*"</a:t>
            </a:r>
            <a:r>
              <a:rPr lang="en" sz="1400">
                <a:solidFill>
                  <a:srgbClr val="24292E"/>
                </a:solidFill>
                <a:highlight>
                  <a:srgbClr val="FFFF00"/>
                </a:highlight>
                <a:latin typeface="Roboto Mono"/>
                <a:ea typeface="Roboto Mono"/>
                <a:cs typeface="Roboto Mono"/>
                <a:sym typeface="Roboto Mono"/>
              </a:rPr>
              <a:t> </a:t>
            </a:r>
            <a:r>
              <a:rPr lang="en" sz="1400">
                <a:solidFill>
                  <a:srgbClr val="D73A49"/>
                </a:solidFill>
                <a:highlight>
                  <a:srgbClr val="FFFF00"/>
                </a:highlight>
                <a:latin typeface="Roboto Mono"/>
                <a:ea typeface="Roboto Mono"/>
                <a:cs typeface="Roboto Mono"/>
                <a:sym typeface="Roboto Mono"/>
              </a:rPr>
              <a:t>|</a:t>
            </a:r>
            <a:r>
              <a:rPr lang="en" sz="1400">
                <a:solidFill>
                  <a:srgbClr val="24292E"/>
                </a:solidFill>
                <a:highlight>
                  <a:srgbClr val="FFFF00"/>
                </a:highlight>
                <a:latin typeface="Roboto Mono"/>
                <a:ea typeface="Roboto Mono"/>
                <a:cs typeface="Roboto Mono"/>
                <a:sym typeface="Roboto Mono"/>
              </a:rPr>
              <a:t> table proto, rule, src_ap, dst_ap </a:t>
            </a:r>
            <a:r>
              <a:rPr lang="en" sz="1400">
                <a:solidFill>
                  <a:srgbClr val="D73A49"/>
                </a:solidFill>
                <a:highlight>
                  <a:srgbClr val="FFFF00"/>
                </a:highlight>
                <a:latin typeface="Roboto Mono"/>
                <a:ea typeface="Roboto Mono"/>
                <a:cs typeface="Roboto Mono"/>
                <a:sym typeface="Roboto Mono"/>
              </a:rPr>
              <a:t>| </a:t>
            </a:r>
            <a:r>
              <a:rPr lang="en" sz="1400">
                <a:highlight>
                  <a:srgbClr val="FFFF00"/>
                </a:highlight>
                <a:latin typeface="Roboto Mono"/>
                <a:ea typeface="Roboto Mono"/>
                <a:cs typeface="Roboto Mono"/>
                <a:sym typeface="Roboto Mono"/>
              </a:rPr>
              <a:t>dedup src_ap dst_ap</a:t>
            </a:r>
            <a:r>
              <a:rPr lang="en" sz="1400">
                <a:solidFill>
                  <a:srgbClr val="24292E"/>
                </a:solidFill>
                <a:highlight>
                  <a:srgbClr val="FFFF00"/>
                </a:highlight>
                <a:latin typeface="Roboto Mono"/>
                <a:ea typeface="Roboto Mono"/>
                <a:cs typeface="Roboto Mono"/>
                <a:sym typeface="Roboto Mono"/>
              </a:rPr>
              <a:t> </a:t>
            </a:r>
            <a:r>
              <a:rPr lang="en" sz="1400">
                <a:solidFill>
                  <a:srgbClr val="D73A49"/>
                </a:solidFill>
                <a:highlight>
                  <a:srgbClr val="FFFF00"/>
                </a:highlight>
                <a:latin typeface="Roboto Mono"/>
                <a:ea typeface="Roboto Mono"/>
                <a:cs typeface="Roboto Mono"/>
                <a:sym typeface="Roboto Mono"/>
              </a:rPr>
              <a:t>|</a:t>
            </a:r>
            <a:r>
              <a:rPr lang="en" sz="1400">
                <a:solidFill>
                  <a:srgbClr val="24292E"/>
                </a:solidFill>
                <a:highlight>
                  <a:srgbClr val="FFFF00"/>
                </a:highlight>
                <a:latin typeface="Roboto Mono"/>
                <a:ea typeface="Roboto Mono"/>
                <a:cs typeface="Roboto Mono"/>
                <a:sym typeface="Roboto Mono"/>
              </a:rPr>
              <a:t>rename proto AS </a:t>
            </a:r>
            <a:r>
              <a:rPr lang="en" sz="1400">
                <a:solidFill>
                  <a:srgbClr val="032F62"/>
                </a:solidFill>
                <a:highlight>
                  <a:srgbClr val="FFFF00"/>
                </a:highlight>
                <a:latin typeface="Roboto Mono"/>
                <a:ea typeface="Roboto Mono"/>
                <a:cs typeface="Roboto Mono"/>
                <a:sym typeface="Roboto Mono"/>
              </a:rPr>
              <a:t>"Protocol"</a:t>
            </a:r>
            <a:r>
              <a:rPr lang="en" sz="1400">
                <a:solidFill>
                  <a:srgbClr val="24292E"/>
                </a:solidFill>
                <a:highlight>
                  <a:srgbClr val="FFFF00"/>
                </a:highlight>
                <a:latin typeface="Roboto Mono"/>
                <a:ea typeface="Roboto Mono"/>
                <a:cs typeface="Roboto Mono"/>
                <a:sym typeface="Roboto Mono"/>
              </a:rPr>
              <a:t> rule AS </a:t>
            </a:r>
            <a:r>
              <a:rPr lang="en" sz="1400">
                <a:solidFill>
                  <a:srgbClr val="032F62"/>
                </a:solidFill>
                <a:highlight>
                  <a:srgbClr val="FFFF00"/>
                </a:highlight>
                <a:latin typeface="Roboto Mono"/>
                <a:ea typeface="Roboto Mono"/>
                <a:cs typeface="Roboto Mono"/>
                <a:sym typeface="Roboto Mono"/>
              </a:rPr>
              <a:t>"Rule"</a:t>
            </a:r>
            <a:r>
              <a:rPr lang="en" sz="1400">
                <a:solidFill>
                  <a:srgbClr val="24292E"/>
                </a:solidFill>
                <a:highlight>
                  <a:srgbClr val="FFFF00"/>
                </a:highlight>
                <a:latin typeface="Roboto Mono"/>
                <a:ea typeface="Roboto Mono"/>
                <a:cs typeface="Roboto Mono"/>
                <a:sym typeface="Roboto Mono"/>
              </a:rPr>
              <a:t> src_ap AS </a:t>
            </a:r>
            <a:r>
              <a:rPr lang="en" sz="1400">
                <a:solidFill>
                  <a:srgbClr val="032F62"/>
                </a:solidFill>
                <a:highlight>
                  <a:srgbClr val="FFFF00"/>
                </a:highlight>
                <a:latin typeface="Roboto Mono"/>
                <a:ea typeface="Roboto Mono"/>
                <a:cs typeface="Roboto Mono"/>
                <a:sym typeface="Roboto Mono"/>
              </a:rPr>
              <a:t>"Source IP and Port"</a:t>
            </a:r>
            <a:r>
              <a:rPr lang="en" sz="1400">
                <a:solidFill>
                  <a:srgbClr val="24292E"/>
                </a:solidFill>
                <a:highlight>
                  <a:srgbClr val="FFFF00"/>
                </a:highlight>
                <a:latin typeface="Roboto Mono"/>
                <a:ea typeface="Roboto Mono"/>
                <a:cs typeface="Roboto Mono"/>
                <a:sym typeface="Roboto Mono"/>
              </a:rPr>
              <a:t> dst_ap AS </a:t>
            </a:r>
            <a:r>
              <a:rPr lang="en" sz="1400">
                <a:solidFill>
                  <a:srgbClr val="032F62"/>
                </a:solidFill>
                <a:highlight>
                  <a:srgbClr val="FFFF00"/>
                </a:highlight>
                <a:latin typeface="Roboto Mono"/>
                <a:ea typeface="Roboto Mono"/>
                <a:cs typeface="Roboto Mono"/>
                <a:sym typeface="Roboto Mono"/>
              </a:rPr>
              <a:t>"Destination IP and Port"</a:t>
            </a:r>
            <a:endParaRPr sz="1400">
              <a:solidFill>
                <a:srgbClr val="032F62"/>
              </a:solidFill>
              <a:highlight>
                <a:srgbClr val="FFFF00"/>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latin typeface="Arial"/>
              <a:ea typeface="Arial"/>
              <a:cs typeface="Arial"/>
              <a:sym typeface="Arial"/>
            </a:endParaRPr>
          </a:p>
          <a:p>
            <a:pPr indent="0" lvl="0" marL="0" rtl="0" algn="l">
              <a:lnSpc>
                <a:spcPct val="150000"/>
              </a:lnSpc>
              <a:spcBef>
                <a:spcPts val="1200"/>
              </a:spcBef>
              <a:spcAft>
                <a:spcPts val="0"/>
              </a:spcAft>
              <a:buNone/>
            </a:pPr>
            <a:r>
              <a:t/>
            </a:r>
            <a:endParaRPr/>
          </a:p>
        </p:txBody>
      </p:sp>
      <p:sp>
        <p:nvSpPr>
          <p:cNvPr id="2500" name="Google Shape;2500;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1" name="Google Shape;2501;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02" name="Google Shape;2502;p155"/>
          <p:cNvPicPr preferRelativeResize="0"/>
          <p:nvPr/>
        </p:nvPicPr>
        <p:blipFill>
          <a:blip r:embed="rId3">
            <a:alphaModFix/>
          </a:blip>
          <a:stretch>
            <a:fillRect/>
          </a:stretch>
        </p:blipFill>
        <p:spPr>
          <a:xfrm>
            <a:off x="1789800" y="2525575"/>
            <a:ext cx="4926350" cy="23263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6" name="Shape 2506"/>
        <p:cNvGrpSpPr/>
        <p:nvPr/>
      </p:nvGrpSpPr>
      <p:grpSpPr>
        <a:xfrm>
          <a:off x="0" y="0"/>
          <a:ext cx="0" cy="0"/>
          <a:chOff x="0" y="0"/>
          <a:chExt cx="0" cy="0"/>
        </a:xfrm>
      </p:grpSpPr>
      <p:sp>
        <p:nvSpPr>
          <p:cNvPr id="2507" name="Google Shape;2507;p1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Alerts in Splunk</a:t>
            </a:r>
            <a:endParaRPr>
              <a:solidFill>
                <a:srgbClr val="FFFFFF"/>
              </a:solidFill>
            </a:endParaRPr>
          </a:p>
        </p:txBody>
      </p:sp>
      <p:sp>
        <p:nvSpPr>
          <p:cNvPr id="2508" name="Google Shape;2508;p1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09" name="Google Shape;2509;p15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10" name="Google Shape;2510;p1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4" name="Shape 2514"/>
        <p:cNvGrpSpPr/>
        <p:nvPr/>
      </p:nvGrpSpPr>
      <p:grpSpPr>
        <a:xfrm>
          <a:off x="0" y="0"/>
          <a:ext cx="0" cy="0"/>
          <a:chOff x="0" y="0"/>
          <a:chExt cx="0" cy="0"/>
        </a:xfrm>
      </p:grpSpPr>
      <p:sp>
        <p:nvSpPr>
          <p:cNvPr id="2515" name="Google Shape;2515;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Understanding the Splunk Alert</a:t>
            </a:r>
            <a:endParaRPr/>
          </a:p>
        </p:txBody>
      </p:sp>
      <p:sp>
        <p:nvSpPr>
          <p:cNvPr id="2516" name="Google Shape;2516;p157"/>
          <p:cNvSpPr txBox="1"/>
          <p:nvPr>
            <p:ph idx="1" type="subTitle"/>
          </p:nvPr>
        </p:nvSpPr>
        <p:spPr>
          <a:xfrm>
            <a:off x="0" y="64610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Remember from last class: Monitoring and alerting is a key component in Splunk</a:t>
            </a:r>
            <a:endParaRPr/>
          </a:p>
        </p:txBody>
      </p:sp>
      <p:sp>
        <p:nvSpPr>
          <p:cNvPr id="2517" name="Google Shape;2517;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18" name="Google Shape;2518;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19" name="Google Shape;2519;p157"/>
          <p:cNvSpPr txBox="1"/>
          <p:nvPr>
            <p:ph idx="3" type="body"/>
          </p:nvPr>
        </p:nvSpPr>
        <p:spPr>
          <a:xfrm>
            <a:off x="0" y="1487775"/>
            <a:ext cx="9144000" cy="2700900"/>
          </a:xfrm>
          <a:prstGeom prst="rect">
            <a:avLst/>
          </a:prstGeom>
        </p:spPr>
        <p:txBody>
          <a:bodyPr anchorCtr="0" anchor="t" bIns="914400" lIns="457200" spcFirstLastPara="1" rIns="457200" wrap="square" tIns="0">
            <a:noAutofit/>
          </a:bodyPr>
          <a:lstStyle/>
          <a:p>
            <a:pPr indent="457200" lvl="0" marL="457200" rtl="0" algn="l">
              <a:spcBef>
                <a:spcPts val="0"/>
              </a:spcBef>
              <a:spcAft>
                <a:spcPts val="0"/>
              </a:spcAft>
              <a:buNone/>
            </a:pPr>
            <a:r>
              <a:rPr lang="en" sz="1800"/>
              <a:t>Alerts</a:t>
            </a:r>
            <a:r>
              <a:rPr lang="en" sz="1800">
                <a:latin typeface="Roboto Light"/>
                <a:ea typeface="Roboto Light"/>
                <a:cs typeface="Roboto Light"/>
                <a:sym typeface="Roboto Light"/>
              </a:rPr>
              <a:t> are used to </a:t>
            </a:r>
            <a:r>
              <a:rPr lang="en" sz="1800"/>
              <a:t>monitor</a:t>
            </a:r>
            <a:r>
              <a:rPr lang="en" sz="1800">
                <a:latin typeface="Roboto Light"/>
                <a:ea typeface="Roboto Light"/>
                <a:cs typeface="Roboto Light"/>
                <a:sym typeface="Roboto Light"/>
              </a:rPr>
              <a:t> for and </a:t>
            </a:r>
            <a:r>
              <a:rPr lang="en" sz="1800"/>
              <a:t>respond to</a:t>
            </a:r>
            <a:r>
              <a:rPr lang="en" sz="1800">
                <a:latin typeface="Roboto Light"/>
                <a:ea typeface="Roboto Light"/>
                <a:cs typeface="Roboto Light"/>
                <a:sym typeface="Roboto Light"/>
              </a:rPr>
              <a:t> specific events </a:t>
            </a:r>
            <a:endParaRPr sz="1800">
              <a:latin typeface="Roboto Light"/>
              <a:ea typeface="Roboto Light"/>
              <a:cs typeface="Roboto Light"/>
              <a:sym typeface="Roboto Light"/>
            </a:endParaRPr>
          </a:p>
          <a:p>
            <a:pPr indent="0" lvl="0" marL="0" rtl="0" algn="l">
              <a:spcBef>
                <a:spcPts val="800"/>
              </a:spcBef>
              <a:spcAft>
                <a:spcPts val="0"/>
              </a:spcAft>
              <a:buNone/>
            </a:pPr>
            <a:r>
              <a:t/>
            </a:r>
            <a:endParaRPr sz="1800">
              <a:latin typeface="Roboto Light"/>
              <a:ea typeface="Roboto Light"/>
              <a:cs typeface="Roboto Light"/>
              <a:sym typeface="Roboto Light"/>
            </a:endParaRPr>
          </a:p>
          <a:p>
            <a:pPr indent="0" lvl="0" marL="0" rtl="0" algn="l">
              <a:spcBef>
                <a:spcPts val="800"/>
              </a:spcBef>
              <a:spcAft>
                <a:spcPts val="0"/>
              </a:spcAft>
              <a:buNone/>
            </a:pPr>
            <a:r>
              <a:t/>
            </a:r>
            <a:endParaRPr sz="1800">
              <a:latin typeface="Roboto Light"/>
              <a:ea typeface="Roboto Light"/>
              <a:cs typeface="Roboto Light"/>
              <a:sym typeface="Roboto Light"/>
            </a:endParaRPr>
          </a:p>
          <a:p>
            <a:pPr indent="457200" lvl="0" marL="457200" rtl="0" algn="l">
              <a:spcBef>
                <a:spcPts val="800"/>
              </a:spcBef>
              <a:spcAft>
                <a:spcPts val="0"/>
              </a:spcAft>
              <a:buNone/>
            </a:pPr>
            <a:r>
              <a:rPr lang="en" sz="1800">
                <a:latin typeface="Roboto Light"/>
                <a:ea typeface="Roboto Light"/>
                <a:cs typeface="Roboto Light"/>
                <a:sym typeface="Roboto Light"/>
              </a:rPr>
              <a:t>Alerts</a:t>
            </a:r>
            <a:r>
              <a:rPr lang="en" sz="1800"/>
              <a:t> </a:t>
            </a:r>
            <a:r>
              <a:rPr lang="en" sz="1800">
                <a:latin typeface="Roboto Light"/>
                <a:ea typeface="Roboto Light"/>
                <a:cs typeface="Roboto Light"/>
                <a:sym typeface="Roboto Light"/>
              </a:rPr>
              <a:t>can look for events in </a:t>
            </a:r>
            <a:r>
              <a:rPr lang="en" sz="1800"/>
              <a:t>real time</a:t>
            </a:r>
            <a:r>
              <a:rPr lang="en" sz="1800">
                <a:latin typeface="Roboto Light"/>
                <a:ea typeface="Roboto Light"/>
                <a:cs typeface="Roboto Light"/>
                <a:sym typeface="Roboto Light"/>
              </a:rPr>
              <a:t> or </a:t>
            </a:r>
            <a:r>
              <a:rPr lang="en" sz="1800"/>
              <a:t>on a schedule</a:t>
            </a:r>
            <a:r>
              <a:rPr lang="en" sz="1800">
                <a:latin typeface="Roboto Light"/>
                <a:ea typeface="Roboto Light"/>
                <a:cs typeface="Roboto Light"/>
                <a:sym typeface="Roboto Light"/>
              </a:rPr>
              <a:t>.</a:t>
            </a:r>
            <a:endParaRPr sz="1800">
              <a:latin typeface="Roboto Light"/>
              <a:ea typeface="Roboto Light"/>
              <a:cs typeface="Roboto Light"/>
              <a:sym typeface="Roboto Light"/>
            </a:endParaRPr>
          </a:p>
          <a:p>
            <a:pPr indent="457200" lvl="0" marL="0" rtl="0" algn="l">
              <a:spcBef>
                <a:spcPts val="800"/>
              </a:spcBef>
              <a:spcAft>
                <a:spcPts val="0"/>
              </a:spcAft>
              <a:buNone/>
            </a:pPr>
            <a:r>
              <a:t/>
            </a:r>
            <a:endParaRPr sz="1800">
              <a:latin typeface="Roboto Light"/>
              <a:ea typeface="Roboto Light"/>
              <a:cs typeface="Roboto Light"/>
              <a:sym typeface="Roboto Light"/>
            </a:endParaRPr>
          </a:p>
          <a:p>
            <a:pPr indent="457200" lvl="0" marL="0" rtl="0" algn="l">
              <a:spcBef>
                <a:spcPts val="800"/>
              </a:spcBef>
              <a:spcAft>
                <a:spcPts val="0"/>
              </a:spcAft>
              <a:buNone/>
            </a:pPr>
            <a:r>
              <a:t/>
            </a:r>
            <a:endParaRPr sz="1800">
              <a:latin typeface="Roboto Light"/>
              <a:ea typeface="Roboto Light"/>
              <a:cs typeface="Roboto Light"/>
              <a:sym typeface="Roboto Light"/>
            </a:endParaRPr>
          </a:p>
          <a:p>
            <a:pPr indent="457200" lvl="0" marL="457200" rtl="0" algn="l">
              <a:spcBef>
                <a:spcPts val="800"/>
              </a:spcBef>
              <a:spcAft>
                <a:spcPts val="0"/>
              </a:spcAft>
              <a:buNone/>
            </a:pPr>
            <a:r>
              <a:rPr lang="en" sz="1800">
                <a:latin typeface="Roboto Light"/>
                <a:ea typeface="Roboto Light"/>
                <a:cs typeface="Roboto Light"/>
                <a:sym typeface="Roboto Light"/>
              </a:rPr>
              <a:t>Alert can be assigned a priority, such as Information or Critical. </a:t>
            </a:r>
            <a:endParaRPr sz="1800">
              <a:latin typeface="Roboto Light"/>
              <a:ea typeface="Roboto Light"/>
              <a:cs typeface="Roboto Light"/>
              <a:sym typeface="Roboto Light"/>
            </a:endParaRPr>
          </a:p>
          <a:p>
            <a:pPr indent="0" lvl="0" marL="0" rtl="0" algn="l">
              <a:spcBef>
                <a:spcPts val="800"/>
              </a:spcBef>
              <a:spcAft>
                <a:spcPts val="800"/>
              </a:spcAft>
              <a:buNone/>
            </a:pPr>
            <a:r>
              <a:rPr lang="en"/>
              <a:t>	</a:t>
            </a:r>
            <a:endParaRPr sz="1800">
              <a:latin typeface="Roboto Light"/>
              <a:ea typeface="Roboto Light"/>
              <a:cs typeface="Roboto Light"/>
              <a:sym typeface="Roboto Light"/>
            </a:endParaRPr>
          </a:p>
        </p:txBody>
      </p:sp>
      <p:pic>
        <p:nvPicPr>
          <p:cNvPr id="2520" name="Google Shape;2520;p157"/>
          <p:cNvPicPr preferRelativeResize="0"/>
          <p:nvPr/>
        </p:nvPicPr>
        <p:blipFill>
          <a:blip r:embed="rId3">
            <a:alphaModFix/>
          </a:blip>
          <a:stretch>
            <a:fillRect/>
          </a:stretch>
        </p:blipFill>
        <p:spPr>
          <a:xfrm>
            <a:off x="500225" y="1386375"/>
            <a:ext cx="742974" cy="745651"/>
          </a:xfrm>
          <a:prstGeom prst="rect">
            <a:avLst/>
          </a:prstGeom>
          <a:noFill/>
          <a:ln>
            <a:noFill/>
          </a:ln>
        </p:spPr>
      </p:pic>
      <p:pic>
        <p:nvPicPr>
          <p:cNvPr id="2521" name="Google Shape;2521;p157"/>
          <p:cNvPicPr preferRelativeResize="0"/>
          <p:nvPr/>
        </p:nvPicPr>
        <p:blipFill>
          <a:blip r:embed="rId4">
            <a:alphaModFix/>
          </a:blip>
          <a:stretch>
            <a:fillRect/>
          </a:stretch>
        </p:blipFill>
        <p:spPr>
          <a:xfrm>
            <a:off x="500224" y="2416362"/>
            <a:ext cx="556076" cy="745651"/>
          </a:xfrm>
          <a:prstGeom prst="rect">
            <a:avLst/>
          </a:prstGeom>
          <a:noFill/>
          <a:ln>
            <a:noFill/>
          </a:ln>
        </p:spPr>
      </p:pic>
      <p:pic>
        <p:nvPicPr>
          <p:cNvPr id="2522" name="Google Shape;2522;p157"/>
          <p:cNvPicPr preferRelativeResize="0"/>
          <p:nvPr/>
        </p:nvPicPr>
        <p:blipFill>
          <a:blip r:embed="rId5">
            <a:alphaModFix/>
          </a:blip>
          <a:stretch>
            <a:fillRect/>
          </a:stretch>
        </p:blipFill>
        <p:spPr>
          <a:xfrm>
            <a:off x="406775" y="3446340"/>
            <a:ext cx="742975" cy="7422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6" name="Shape 2526"/>
        <p:cNvGrpSpPr/>
        <p:nvPr/>
      </p:nvGrpSpPr>
      <p:grpSpPr>
        <a:xfrm>
          <a:off x="0" y="0"/>
          <a:ext cx="0" cy="0"/>
          <a:chOff x="0" y="0"/>
          <a:chExt cx="0" cy="0"/>
        </a:xfrm>
      </p:grpSpPr>
      <p:sp>
        <p:nvSpPr>
          <p:cNvPr id="2527" name="Google Shape;2527;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Parts of a Splunk Alert</a:t>
            </a:r>
            <a:endParaRPr/>
          </a:p>
        </p:txBody>
      </p:sp>
      <p:sp>
        <p:nvSpPr>
          <p:cNvPr id="2528" name="Google Shape;2528;p158"/>
          <p:cNvSpPr txBox="1"/>
          <p:nvPr>
            <p:ph idx="1" type="subTitle"/>
          </p:nvPr>
        </p:nvSpPr>
        <p:spPr>
          <a:xfrm>
            <a:off x="0" y="675975"/>
            <a:ext cx="9144000" cy="915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Splunk alerts have a structure that defines how alerts are configured and handled:</a:t>
            </a:r>
            <a:endParaRPr/>
          </a:p>
          <a:p>
            <a:pPr indent="0" lvl="0" marL="0" rtl="0" algn="ctr">
              <a:spcBef>
                <a:spcPts val="0"/>
              </a:spcBef>
              <a:spcAft>
                <a:spcPts val="0"/>
              </a:spcAft>
              <a:buNone/>
            </a:pPr>
            <a:r>
              <a:rPr lang="en">
                <a:solidFill>
                  <a:srgbClr val="1C4587"/>
                </a:solidFill>
                <a:latin typeface="Roboto Mono"/>
                <a:ea typeface="Roboto Mono"/>
                <a:cs typeface="Roboto Mono"/>
                <a:sym typeface="Roboto Mono"/>
              </a:rPr>
              <a:t>alert-type</a:t>
            </a:r>
            <a:r>
              <a:rPr lang="en">
                <a:latin typeface="Roboto Mono"/>
                <a:ea typeface="Roboto Mono"/>
                <a:cs typeface="Roboto Mono"/>
                <a:sym typeface="Roboto Mono"/>
              </a:rPr>
              <a:t> </a:t>
            </a:r>
            <a:r>
              <a:rPr lang="en">
                <a:solidFill>
                  <a:srgbClr val="38761D"/>
                </a:solidFill>
                <a:latin typeface="Roboto Mono"/>
                <a:ea typeface="Roboto Mono"/>
                <a:cs typeface="Roboto Mono"/>
                <a:sym typeface="Roboto Mono"/>
              </a:rPr>
              <a:t>triggering-options</a:t>
            </a:r>
            <a:r>
              <a:rPr lang="en">
                <a:latin typeface="Roboto Mono"/>
                <a:ea typeface="Roboto Mono"/>
                <a:cs typeface="Roboto Mono"/>
                <a:sym typeface="Roboto Mono"/>
              </a:rPr>
              <a:t> </a:t>
            </a:r>
            <a:r>
              <a:rPr lang="en">
                <a:solidFill>
                  <a:srgbClr val="990000"/>
                </a:solidFill>
                <a:latin typeface="Roboto Mono"/>
                <a:ea typeface="Roboto Mono"/>
                <a:cs typeface="Roboto Mono"/>
                <a:sym typeface="Roboto Mono"/>
              </a:rPr>
              <a:t>throttling-options</a:t>
            </a:r>
            <a:endParaRPr>
              <a:solidFill>
                <a:srgbClr val="990000"/>
              </a:solidFill>
              <a:latin typeface="Roboto Mono"/>
              <a:ea typeface="Roboto Mono"/>
              <a:cs typeface="Roboto Mono"/>
              <a:sym typeface="Roboto Mono"/>
            </a:endParaRPr>
          </a:p>
        </p:txBody>
      </p:sp>
      <p:sp>
        <p:nvSpPr>
          <p:cNvPr id="2529" name="Google Shape;2529;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30" name="Google Shape;2530;p1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31" name="Google Shape;2531;p158"/>
          <p:cNvSpPr txBox="1"/>
          <p:nvPr/>
        </p:nvSpPr>
        <p:spPr>
          <a:xfrm>
            <a:off x="314525" y="1905675"/>
            <a:ext cx="8555100" cy="28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4587"/>
                </a:solidFill>
                <a:latin typeface="Roboto"/>
                <a:ea typeface="Roboto"/>
                <a:cs typeface="Roboto"/>
                <a:sym typeface="Roboto"/>
              </a:rPr>
              <a:t>Alert Type</a:t>
            </a:r>
            <a:r>
              <a:rPr lang="en" sz="1800">
                <a:latin typeface="Roboto"/>
                <a:ea typeface="Roboto"/>
                <a:cs typeface="Roboto"/>
                <a:sym typeface="Roboto"/>
              </a:rPr>
              <a:t>: In Splunk, there are two alert types: </a:t>
            </a:r>
            <a:r>
              <a:rPr i="1" lang="en" sz="1800">
                <a:latin typeface="Roboto"/>
                <a:ea typeface="Roboto"/>
                <a:cs typeface="Roboto"/>
                <a:sym typeface="Roboto"/>
              </a:rPr>
              <a:t>scheduled </a:t>
            </a:r>
            <a:r>
              <a:rPr lang="en" sz="1800">
                <a:latin typeface="Roboto"/>
                <a:ea typeface="Roboto"/>
                <a:cs typeface="Roboto"/>
                <a:sym typeface="Roboto"/>
              </a:rPr>
              <a:t>and </a:t>
            </a:r>
            <a:r>
              <a:rPr i="1" lang="en" sz="1800">
                <a:latin typeface="Roboto"/>
                <a:ea typeface="Roboto"/>
                <a:cs typeface="Roboto"/>
                <a:sym typeface="Roboto"/>
              </a:rPr>
              <a:t>real-time. </a:t>
            </a:r>
            <a:endParaRPr i="1" sz="1800">
              <a:latin typeface="Roboto"/>
              <a:ea typeface="Roboto"/>
              <a:cs typeface="Roboto"/>
              <a:sym typeface="Roboto"/>
            </a:endParaRPr>
          </a:p>
          <a:p>
            <a:pPr indent="-342900" lvl="0" marL="914400" rtl="0" algn="l">
              <a:spcBef>
                <a:spcPts val="0"/>
              </a:spcBef>
              <a:spcAft>
                <a:spcPts val="0"/>
              </a:spcAft>
              <a:buSzPts val="1800"/>
              <a:buFont typeface="Roboto Light"/>
              <a:buChar char="○"/>
            </a:pPr>
            <a:r>
              <a:rPr lang="en" sz="1800">
                <a:latin typeface="Roboto Light"/>
                <a:ea typeface="Roboto Light"/>
                <a:cs typeface="Roboto Light"/>
                <a:sym typeface="Roboto Light"/>
              </a:rPr>
              <a:t>The alert type determines when events are searched</a:t>
            </a:r>
            <a:endParaRPr sz="1800">
              <a:latin typeface="Roboto Light"/>
              <a:ea typeface="Roboto Light"/>
              <a:cs typeface="Roboto Light"/>
              <a:sym typeface="Roboto Light"/>
            </a:endParaRPr>
          </a:p>
          <a:p>
            <a:pPr indent="-342900" lvl="0" marL="914400" rtl="0" algn="l">
              <a:spcBef>
                <a:spcPts val="0"/>
              </a:spcBef>
              <a:spcAft>
                <a:spcPts val="0"/>
              </a:spcAft>
              <a:buSzPts val="1800"/>
              <a:buFont typeface="Roboto Light"/>
              <a:buChar char="○"/>
            </a:pPr>
            <a:r>
              <a:rPr lang="en" sz="1800">
                <a:latin typeface="Roboto Light"/>
                <a:ea typeface="Roboto Light"/>
                <a:cs typeface="Roboto Light"/>
                <a:sym typeface="Roboto Light"/>
              </a:rPr>
              <a:t>Timing options or cron syntax can be used.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b="1" lang="en" sz="1800">
                <a:solidFill>
                  <a:srgbClr val="38761D"/>
                </a:solidFill>
                <a:latin typeface="Roboto"/>
                <a:ea typeface="Roboto"/>
                <a:cs typeface="Roboto"/>
                <a:sym typeface="Roboto"/>
              </a:rPr>
              <a:t>Triggering Option</a:t>
            </a:r>
            <a:r>
              <a:rPr b="1" lang="en" sz="1800">
                <a:latin typeface="Roboto"/>
                <a:ea typeface="Roboto"/>
                <a:cs typeface="Roboto"/>
                <a:sym typeface="Roboto"/>
              </a:rPr>
              <a:t> </a:t>
            </a:r>
            <a:r>
              <a:rPr lang="en" sz="1800">
                <a:latin typeface="Roboto"/>
                <a:ea typeface="Roboto"/>
                <a:cs typeface="Roboto"/>
                <a:sym typeface="Roboto"/>
              </a:rPr>
              <a:t>specifies </a:t>
            </a:r>
            <a:r>
              <a:rPr i="1" lang="en" sz="1800">
                <a:latin typeface="Roboto"/>
                <a:ea typeface="Roboto"/>
                <a:cs typeface="Roboto"/>
                <a:sym typeface="Roboto"/>
              </a:rPr>
              <a:t>how </a:t>
            </a:r>
            <a:r>
              <a:rPr lang="en" sz="1800">
                <a:latin typeface="Roboto"/>
                <a:ea typeface="Roboto"/>
                <a:cs typeface="Roboto"/>
                <a:sym typeface="Roboto"/>
              </a:rPr>
              <a:t>and </a:t>
            </a:r>
            <a:r>
              <a:rPr i="1" lang="en" sz="1800">
                <a:latin typeface="Roboto"/>
                <a:ea typeface="Roboto"/>
                <a:cs typeface="Roboto"/>
                <a:sym typeface="Roboto"/>
              </a:rPr>
              <a:t>the number of times </a:t>
            </a:r>
            <a:r>
              <a:rPr lang="en" sz="1800">
                <a:latin typeface="Roboto"/>
                <a:ea typeface="Roboto"/>
                <a:cs typeface="Roboto"/>
                <a:sym typeface="Roboto"/>
              </a:rPr>
              <a:t>an alert is triggered. </a:t>
            </a:r>
            <a:endParaRPr sz="1800">
              <a:latin typeface="Roboto"/>
              <a:ea typeface="Roboto"/>
              <a:cs typeface="Roboto"/>
              <a:sym typeface="Roboto"/>
            </a:endParaRPr>
          </a:p>
          <a:p>
            <a:pPr indent="-342900" lvl="0" marL="914400" rtl="0" algn="l">
              <a:spcBef>
                <a:spcPts val="0"/>
              </a:spcBef>
              <a:spcAft>
                <a:spcPts val="0"/>
              </a:spcAft>
              <a:buSzPts val="1800"/>
              <a:buFont typeface="Roboto Light"/>
              <a:buChar char="○"/>
            </a:pPr>
            <a:r>
              <a:rPr lang="en" sz="1800">
                <a:latin typeface="Roboto Light"/>
                <a:ea typeface="Roboto Light"/>
                <a:cs typeface="Roboto Light"/>
                <a:sym typeface="Roboto Light"/>
              </a:rPr>
              <a:t>Dependent on the alert type.</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 sz="1800">
                <a:solidFill>
                  <a:srgbClr val="990000"/>
                </a:solidFill>
                <a:latin typeface="Roboto"/>
                <a:ea typeface="Roboto"/>
                <a:cs typeface="Roboto"/>
                <a:sym typeface="Roboto"/>
              </a:rPr>
              <a:t>Throttling Options</a:t>
            </a:r>
            <a:r>
              <a:rPr b="1" lang="en" sz="1800">
                <a:latin typeface="Roboto"/>
                <a:ea typeface="Roboto"/>
                <a:cs typeface="Roboto"/>
                <a:sym typeface="Roboto"/>
              </a:rPr>
              <a:t> </a:t>
            </a:r>
            <a:r>
              <a:rPr lang="en" sz="1800">
                <a:latin typeface="Roboto"/>
                <a:ea typeface="Roboto"/>
                <a:cs typeface="Roboto"/>
                <a:sym typeface="Roboto"/>
              </a:rPr>
              <a:t>specifies the </a:t>
            </a:r>
            <a:r>
              <a:rPr i="1" lang="en" sz="1800">
                <a:latin typeface="Roboto"/>
                <a:ea typeface="Roboto"/>
                <a:cs typeface="Roboto"/>
                <a:sym typeface="Roboto"/>
              </a:rPr>
              <a:t>time period of suppression. </a:t>
            </a:r>
            <a:endParaRPr i="1" sz="1800">
              <a:latin typeface="Roboto"/>
              <a:ea typeface="Roboto"/>
              <a:cs typeface="Roboto"/>
              <a:sym typeface="Roboto"/>
            </a:endParaRPr>
          </a:p>
          <a:p>
            <a:pPr indent="-342900" lvl="0" marL="914400" rtl="0" algn="l">
              <a:spcBef>
                <a:spcPts val="0"/>
              </a:spcBef>
              <a:spcAft>
                <a:spcPts val="0"/>
              </a:spcAft>
              <a:buSzPts val="1800"/>
              <a:buFont typeface="Roboto Light"/>
              <a:buChar char="○"/>
            </a:pPr>
            <a:r>
              <a:rPr lang="en" sz="1800">
                <a:latin typeface="Roboto Light"/>
                <a:ea typeface="Roboto Light"/>
                <a:cs typeface="Roboto Light"/>
                <a:sym typeface="Roboto Light"/>
              </a:rPr>
              <a:t>Dependent on the alert type.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5" name="Shape 2535"/>
        <p:cNvGrpSpPr/>
        <p:nvPr/>
      </p:nvGrpSpPr>
      <p:grpSpPr>
        <a:xfrm>
          <a:off x="0" y="0"/>
          <a:ext cx="0" cy="0"/>
          <a:chOff x="0" y="0"/>
          <a:chExt cx="0" cy="0"/>
        </a:xfrm>
      </p:grpSpPr>
      <p:sp>
        <p:nvSpPr>
          <p:cNvPr id="2536" name="Google Shape;2536;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Real-Time Alerts</a:t>
            </a:r>
            <a:endParaRPr/>
          </a:p>
        </p:txBody>
      </p:sp>
      <p:sp>
        <p:nvSpPr>
          <p:cNvPr id="2537" name="Google Shape;2537;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38" name="Google Shape;2538;p1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39" name="Google Shape;2539;p159"/>
          <p:cNvSpPr txBox="1"/>
          <p:nvPr>
            <p:ph idx="3" type="body"/>
          </p:nvPr>
        </p:nvSpPr>
        <p:spPr>
          <a:xfrm>
            <a:off x="0" y="711500"/>
            <a:ext cx="9144000" cy="633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Real-time alerts monitor events </a:t>
            </a:r>
            <a:r>
              <a:rPr i="1" lang="en" sz="1800">
                <a:latin typeface="Roboto Light"/>
                <a:ea typeface="Roboto Light"/>
                <a:cs typeface="Roboto Light"/>
                <a:sym typeface="Roboto Light"/>
              </a:rPr>
              <a:t>continuously</a:t>
            </a:r>
            <a:r>
              <a:rPr lang="en" sz="1800">
                <a:latin typeface="Roboto Light"/>
                <a:ea typeface="Roboto Light"/>
                <a:cs typeface="Roboto Light"/>
                <a:sym typeface="Roboto Light"/>
              </a:rPr>
              <a:t> and can be configured to trigger </a:t>
            </a:r>
            <a:r>
              <a:rPr lang="en" sz="1800"/>
              <a:t>once per-result</a:t>
            </a:r>
            <a:r>
              <a:rPr lang="en" sz="1800">
                <a:latin typeface="Roboto Light"/>
                <a:ea typeface="Roboto Light"/>
                <a:cs typeface="Roboto Light"/>
                <a:sym typeface="Roboto Light"/>
              </a:rPr>
              <a:t>  or within a </a:t>
            </a:r>
            <a:r>
              <a:rPr lang="en" sz="1800"/>
              <a:t>rolling time window</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sz="1600"/>
              <a:t>Example 1: </a:t>
            </a:r>
            <a:r>
              <a:rPr lang="en" sz="1600"/>
              <a:t>Trigger an alert every time there is a password failure on the root account</a:t>
            </a:r>
            <a:r>
              <a:rPr lang="en" sz="1600">
                <a:latin typeface="Roboto Light"/>
                <a:ea typeface="Roboto Light"/>
                <a:cs typeface="Roboto Light"/>
                <a:sym typeface="Roboto Light"/>
              </a:rPr>
              <a:t>. </a:t>
            </a:r>
            <a:endParaRPr sz="1600">
              <a:latin typeface="Roboto Light"/>
              <a:ea typeface="Roboto Light"/>
              <a:cs typeface="Roboto Light"/>
              <a:sym typeface="Roboto Light"/>
            </a:endParaRPr>
          </a:p>
          <a:p>
            <a:pPr indent="-317500" lvl="0" marL="457200" rtl="0" algn="l">
              <a:lnSpc>
                <a:spcPct val="150000"/>
              </a:lnSpc>
              <a:spcBef>
                <a:spcPts val="800"/>
              </a:spcBef>
              <a:spcAft>
                <a:spcPts val="0"/>
              </a:spcAft>
              <a:buSzPts val="1400"/>
              <a:buChar char="●"/>
            </a:pPr>
            <a:r>
              <a:rPr lang="en"/>
              <a:t>The triggering options are set to alert every time there is a search result, a.k.a </a:t>
            </a:r>
            <a:r>
              <a:rPr i="1" lang="en"/>
              <a:t>per-result triggering. </a:t>
            </a:r>
            <a:endParaRPr i="1"/>
          </a:p>
          <a:p>
            <a:pPr indent="-317500" lvl="0" marL="457200" rtl="0" algn="l">
              <a:lnSpc>
                <a:spcPct val="150000"/>
              </a:lnSpc>
              <a:spcBef>
                <a:spcPts val="0"/>
              </a:spcBef>
              <a:spcAft>
                <a:spcPts val="0"/>
              </a:spcAft>
              <a:buSzPts val="1400"/>
              <a:buChar char="●"/>
            </a:pPr>
            <a:r>
              <a:rPr lang="en"/>
              <a:t>A custom script is run to alert the security team. </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 sz="1600"/>
              <a:t>Example 2</a:t>
            </a:r>
            <a:r>
              <a:rPr lang="en" sz="1600"/>
              <a:t>: Triggering an alert if a service has more than three errors in a minute. </a:t>
            </a:r>
            <a:endParaRPr sz="1600"/>
          </a:p>
          <a:p>
            <a:pPr indent="-317500" lvl="0" marL="457200" rtl="0" algn="l">
              <a:lnSpc>
                <a:spcPct val="114000"/>
              </a:lnSpc>
              <a:spcBef>
                <a:spcPts val="800"/>
              </a:spcBef>
              <a:spcAft>
                <a:spcPts val="0"/>
              </a:spcAft>
              <a:buSzPts val="1400"/>
              <a:buChar char="●"/>
            </a:pPr>
            <a:r>
              <a:rPr lang="en"/>
              <a:t>Configure a real-time alert that searches for the service error event with a specified one minute </a:t>
            </a:r>
            <a:r>
              <a:rPr i="1" lang="en"/>
              <a:t>rolling </a:t>
            </a:r>
            <a:r>
              <a:rPr lang="en"/>
              <a:t>window. </a:t>
            </a:r>
            <a:endParaRPr/>
          </a:p>
          <a:p>
            <a:pPr indent="-317500" lvl="0" marL="457200" rtl="0" algn="l">
              <a:lnSpc>
                <a:spcPct val="150000"/>
              </a:lnSpc>
              <a:spcBef>
                <a:spcPts val="1200"/>
              </a:spcBef>
              <a:spcAft>
                <a:spcPts val="0"/>
              </a:spcAft>
              <a:buSzPts val="1400"/>
              <a:buChar char="●"/>
            </a:pPr>
            <a:r>
              <a:rPr lang="en"/>
              <a:t>An email is sent to the operations team. </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latin typeface="Roboto Light"/>
              <a:ea typeface="Roboto Light"/>
              <a:cs typeface="Roboto Light"/>
              <a:sym typeface="Robo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3" name="Shape 2543"/>
        <p:cNvGrpSpPr/>
        <p:nvPr/>
      </p:nvGrpSpPr>
      <p:grpSpPr>
        <a:xfrm>
          <a:off x="0" y="0"/>
          <a:ext cx="0" cy="0"/>
          <a:chOff x="0" y="0"/>
          <a:chExt cx="0" cy="0"/>
        </a:xfrm>
      </p:grpSpPr>
      <p:sp>
        <p:nvSpPr>
          <p:cNvPr id="2544" name="Google Shape;2544;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Scheduled</a:t>
            </a:r>
            <a:r>
              <a:rPr lang="en"/>
              <a:t> Alerts</a:t>
            </a:r>
            <a:endParaRPr/>
          </a:p>
        </p:txBody>
      </p:sp>
      <p:sp>
        <p:nvSpPr>
          <p:cNvPr id="2545" name="Google Shape;2545;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46" name="Google Shape;2546;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47" name="Google Shape;2547;p160"/>
          <p:cNvSpPr txBox="1"/>
          <p:nvPr>
            <p:ph idx="3" type="body"/>
          </p:nvPr>
        </p:nvSpPr>
        <p:spPr>
          <a:xfrm>
            <a:off x="0" y="711500"/>
            <a:ext cx="9144000" cy="633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Scheduled alerts, </a:t>
            </a:r>
            <a:r>
              <a:rPr i="1" lang="en" sz="1800">
                <a:latin typeface="Roboto Light"/>
                <a:ea typeface="Roboto Light"/>
                <a:cs typeface="Roboto Light"/>
                <a:sym typeface="Roboto Light"/>
              </a:rPr>
              <a:t>as it sounds, </a:t>
            </a:r>
            <a:r>
              <a:rPr lang="en" sz="1800">
                <a:latin typeface="Roboto Light"/>
                <a:ea typeface="Roboto Light"/>
                <a:cs typeface="Roboto Light"/>
                <a:sym typeface="Roboto Light"/>
              </a:rPr>
              <a:t>search for events a repeated schedule.</a:t>
            </a:r>
            <a:endParaRPr sz="1800">
              <a:latin typeface="Roboto Light"/>
              <a:ea typeface="Roboto Light"/>
              <a:cs typeface="Roboto Light"/>
              <a:sym typeface="Roboto Light"/>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a:t>Example : </a:t>
            </a:r>
            <a:r>
              <a:rPr lang="en"/>
              <a:t>Monitoring how often a server returns a 500 error. </a:t>
            </a:r>
            <a:endParaRPr/>
          </a:p>
          <a:p>
            <a:pPr indent="-317500" lvl="0" marL="457200" rtl="0" algn="l">
              <a:spcBef>
                <a:spcPts val="800"/>
              </a:spcBef>
              <a:spcAft>
                <a:spcPts val="0"/>
              </a:spcAft>
              <a:buSzPts val="1400"/>
              <a:buChar char="●"/>
            </a:pPr>
            <a:r>
              <a:rPr lang="en"/>
              <a:t>Create a scheduled alert that searched for 500 errors </a:t>
            </a:r>
            <a:r>
              <a:rPr b="1" lang="en"/>
              <a:t>every half hour</a:t>
            </a:r>
            <a:r>
              <a:rPr lang="en"/>
              <a:t> and triggers an event when there are more than 50 results. </a:t>
            </a:r>
            <a:endParaRPr/>
          </a:p>
          <a:p>
            <a:pPr indent="-317500" lvl="0" marL="457200" rtl="0" algn="l">
              <a:spcBef>
                <a:spcPts val="0"/>
              </a:spcBef>
              <a:spcAft>
                <a:spcPts val="0"/>
              </a:spcAft>
              <a:buSzPts val="1400"/>
              <a:buChar char="●"/>
            </a:pPr>
            <a:r>
              <a:rPr lang="en"/>
              <a:t>A Notification is logged to the TRiggered alerts list.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It is important to schedule a time range that prevents data from being evaluated twice in a search.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Events should be scheduled with a minimum of a one-minute delay. </a:t>
            </a:r>
            <a:endParaRPr/>
          </a:p>
          <a:p>
            <a:pPr indent="0" lvl="0" marL="0" rtl="0" algn="l">
              <a:spcBef>
                <a:spcPts val="800"/>
              </a:spcBef>
              <a:spcAft>
                <a:spcPts val="800"/>
              </a:spcAft>
              <a:buNone/>
            </a:pPr>
            <a:r>
              <a:t/>
            </a:r>
            <a:endParaRPr>
              <a:latin typeface="Roboto Light"/>
              <a:ea typeface="Roboto Light"/>
              <a:cs typeface="Roboto Light"/>
              <a:sym typeface="Roboto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1" name="Shape 2551"/>
        <p:cNvGrpSpPr/>
        <p:nvPr/>
      </p:nvGrpSpPr>
      <p:grpSpPr>
        <a:xfrm>
          <a:off x="0" y="0"/>
          <a:ext cx="0" cy="0"/>
          <a:chOff x="0" y="0"/>
          <a:chExt cx="0" cy="0"/>
        </a:xfrm>
      </p:grpSpPr>
      <p:sp>
        <p:nvSpPr>
          <p:cNvPr id="2552" name="Google Shape;2552;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53" name="Google Shape;2553;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54" name="Google Shape;2554;p16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FD966"/>
                </a:solidFill>
              </a:rPr>
              <a:t>Creating a Real-Time Alert</a:t>
            </a:r>
            <a:endParaRPr>
              <a:solidFill>
                <a:srgbClr val="FFD9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1" name="Shape 2071"/>
        <p:cNvGrpSpPr/>
        <p:nvPr/>
      </p:nvGrpSpPr>
      <p:grpSpPr>
        <a:xfrm>
          <a:off x="0" y="0"/>
          <a:ext cx="0" cy="0"/>
          <a:chOff x="0" y="0"/>
          <a:chExt cx="0" cy="0"/>
        </a:xfrm>
      </p:grpSpPr>
      <p:sp>
        <p:nvSpPr>
          <p:cNvPr id="2072" name="Google Shape;2072;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073" name="Google Shape;2073;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4" name="Google Shape;2074;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5" name="Google Shape;2075;p108"/>
          <p:cNvSpPr txBox="1"/>
          <p:nvPr>
            <p:ph idx="3" type="body"/>
          </p:nvPr>
        </p:nvSpPr>
        <p:spPr>
          <a:xfrm>
            <a:off x="175" y="1535650"/>
            <a:ext cx="9144000" cy="3370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1. host=quiz </a:t>
            </a:r>
            <a:r>
              <a:rPr b="1" lang="en" sz="1600">
                <a:solidFill>
                  <a:srgbClr val="24292E"/>
                </a:solidFill>
                <a:latin typeface="Roboto Mono"/>
                <a:ea typeface="Roboto Mono"/>
                <a:cs typeface="Roboto Mono"/>
                <a:sym typeface="Roboto Mono"/>
              </a:rPr>
              <a:t>sourcetype=access_* AND (status=500 OR status=404)</a:t>
            </a:r>
            <a:endParaRPr b="1" sz="1600">
              <a:solidFill>
                <a:srgbClr val="24292E"/>
              </a:solidFill>
              <a:latin typeface="Roboto Mono"/>
              <a:ea typeface="Roboto Mono"/>
              <a:cs typeface="Roboto Mono"/>
              <a:sym typeface="Roboto Mono"/>
            </a:endParaRPr>
          </a:p>
          <a:p>
            <a:pPr indent="0" lvl="0" marL="0" rtl="0" algn="l">
              <a:spcBef>
                <a:spcPts val="800"/>
              </a:spcBef>
              <a:spcAft>
                <a:spcPts val="0"/>
              </a:spcAft>
              <a:buNone/>
            </a:pPr>
            <a:r>
              <a:rPr b="1" lang="en" sz="1600">
                <a:solidFill>
                  <a:srgbClr val="24292E"/>
                </a:solidFill>
                <a:highlight>
                  <a:srgbClr val="FFE599"/>
                </a:highlight>
                <a:latin typeface="Roboto Mono"/>
                <a:ea typeface="Roboto Mono"/>
                <a:cs typeface="Roboto Mono"/>
                <a:sym typeface="Roboto Mono"/>
              </a:rPr>
              <a:t>What</a:t>
            </a:r>
            <a:r>
              <a:rPr lang="en" sz="1600">
                <a:solidFill>
                  <a:srgbClr val="24292E"/>
                </a:solidFill>
                <a:highlight>
                  <a:srgbClr val="FFE599"/>
                </a:highlight>
              </a:rPr>
              <a:t>: This search monitors for </a:t>
            </a:r>
            <a:r>
              <a:rPr b="1" lang="en" sz="1600">
                <a:solidFill>
                  <a:srgbClr val="24292E"/>
                </a:solidFill>
                <a:highlight>
                  <a:srgbClr val="FFE599"/>
                </a:highlight>
              </a:rPr>
              <a:t>several internal errors </a:t>
            </a:r>
            <a:r>
              <a:rPr lang="en" sz="1600">
                <a:solidFill>
                  <a:srgbClr val="24292E"/>
                </a:solidFill>
                <a:highlight>
                  <a:srgbClr val="FFE599"/>
                </a:highlight>
              </a:rPr>
              <a:t>or </a:t>
            </a:r>
            <a:r>
              <a:rPr b="1" lang="en" sz="1600">
                <a:solidFill>
                  <a:srgbClr val="24292E"/>
                </a:solidFill>
                <a:highlight>
                  <a:srgbClr val="FFE599"/>
                </a:highlight>
              </a:rPr>
              <a:t>pages not found errors </a:t>
            </a:r>
            <a:r>
              <a:rPr lang="en" sz="1600">
                <a:solidFill>
                  <a:srgbClr val="24292E"/>
                </a:solidFill>
                <a:highlight>
                  <a:srgbClr val="FFE599"/>
                </a:highlight>
              </a:rPr>
              <a:t>on all servers. </a:t>
            </a:r>
            <a:endParaRPr sz="1600">
              <a:solidFill>
                <a:srgbClr val="24292E"/>
              </a:solidFill>
              <a:highlight>
                <a:srgbClr val="FFE599"/>
              </a:highlight>
            </a:endParaRPr>
          </a:p>
          <a:p>
            <a:pPr indent="0" lvl="0" marL="0" rtl="0" algn="l">
              <a:spcBef>
                <a:spcPts val="800"/>
              </a:spcBef>
              <a:spcAft>
                <a:spcPts val="800"/>
              </a:spcAft>
              <a:buNone/>
            </a:pPr>
            <a:r>
              <a:rPr b="1" lang="en" sz="1600">
                <a:solidFill>
                  <a:srgbClr val="24292E"/>
                </a:solidFill>
                <a:highlight>
                  <a:srgbClr val="FFE599"/>
                </a:highlight>
                <a:latin typeface="Roboto Mono"/>
                <a:ea typeface="Roboto Mono"/>
                <a:cs typeface="Roboto Mono"/>
                <a:sym typeface="Roboto Mono"/>
              </a:rPr>
              <a:t>Why</a:t>
            </a:r>
            <a:r>
              <a:rPr lang="en" sz="1600">
                <a:solidFill>
                  <a:srgbClr val="24292E"/>
                </a:solidFill>
                <a:highlight>
                  <a:srgbClr val="FFE599"/>
                </a:highlight>
              </a:rPr>
              <a:t>: To check website performance issues. </a:t>
            </a:r>
            <a:endParaRPr sz="1600">
              <a:solidFill>
                <a:srgbClr val="24292E"/>
              </a:solidFill>
              <a:highlight>
                <a:srgbClr val="FFE599"/>
              </a:highlight>
            </a:endParaRPr>
          </a:p>
        </p:txBody>
      </p:sp>
      <p:pic>
        <p:nvPicPr>
          <p:cNvPr id="2076" name="Google Shape;2076;p108"/>
          <p:cNvPicPr preferRelativeResize="0"/>
          <p:nvPr/>
        </p:nvPicPr>
        <p:blipFill>
          <a:blip r:embed="rId3">
            <a:alphaModFix/>
          </a:blip>
          <a:stretch>
            <a:fillRect/>
          </a:stretch>
        </p:blipFill>
        <p:spPr>
          <a:xfrm>
            <a:off x="1888675" y="2830675"/>
            <a:ext cx="4883000" cy="2034000"/>
          </a:xfrm>
          <a:prstGeom prst="rect">
            <a:avLst/>
          </a:prstGeom>
          <a:noFill/>
          <a:ln cap="flat" cmpd="sng" w="19050">
            <a:solidFill>
              <a:srgbClr val="000000"/>
            </a:solidFill>
            <a:prstDash val="solid"/>
            <a:round/>
            <a:headEnd len="sm" w="sm" type="none"/>
            <a:tailEnd len="sm" w="sm" type="none"/>
          </a:ln>
        </p:spPr>
      </p:pic>
      <p:sp>
        <p:nvSpPr>
          <p:cNvPr id="2077" name="Google Shape;2077;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8" name="Shape 2558"/>
        <p:cNvGrpSpPr/>
        <p:nvPr/>
      </p:nvGrpSpPr>
      <p:grpSpPr>
        <a:xfrm>
          <a:off x="0" y="0"/>
          <a:ext cx="0" cy="0"/>
          <a:chOff x="0" y="0"/>
          <a:chExt cx="0" cy="0"/>
        </a:xfrm>
      </p:grpSpPr>
      <p:sp>
        <p:nvSpPr>
          <p:cNvPr id="2559" name="Google Shape;2559;p16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560" name="Google Shape;2560;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61" name="Google Shape;2561;p1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62" name="Google Shape;2562;p16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a:t>
            </a:r>
            <a:r>
              <a:rPr lang="en" sz="2000">
                <a:latin typeface="Roboto Light"/>
                <a:ea typeface="Roboto Light"/>
                <a:cs typeface="Roboto Light"/>
                <a:sym typeface="Roboto Light"/>
              </a:rPr>
              <a:t>Using Alerts to Monitor System Files</a:t>
            </a:r>
            <a:endParaRPr sz="20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latin typeface="Roboto Light"/>
                <a:ea typeface="Roboto Light"/>
                <a:cs typeface="Roboto Light"/>
                <a:sym typeface="Roboto Light"/>
              </a:rPr>
              <a:t>In this activity, you will create an alert that will be logged in the Triggered Alert list. </a:t>
            </a:r>
            <a:endParaRPr sz="14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 </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6" name="Shape 2566"/>
        <p:cNvGrpSpPr/>
        <p:nvPr/>
      </p:nvGrpSpPr>
      <p:grpSpPr>
        <a:xfrm>
          <a:off x="0" y="0"/>
          <a:ext cx="0" cy="0"/>
          <a:chOff x="0" y="0"/>
          <a:chExt cx="0" cy="0"/>
        </a:xfrm>
      </p:grpSpPr>
      <p:sp>
        <p:nvSpPr>
          <p:cNvPr id="2567" name="Google Shape;2567;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68" name="Google Shape;2568;p1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69" name="Google Shape;2569;p163"/>
          <p:cNvSpPr txBox="1"/>
          <p:nvPr/>
        </p:nvSpPr>
        <p:spPr>
          <a:xfrm>
            <a:off x="2868725" y="3695425"/>
            <a:ext cx="36456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660000"/>
                </a:solidFill>
                <a:latin typeface="Roboto Mono"/>
                <a:ea typeface="Roboto Mono"/>
                <a:cs typeface="Roboto Mono"/>
                <a:sym typeface="Roboto Mono"/>
              </a:rPr>
              <a:t>Using Alerts to Monitor System Files</a:t>
            </a:r>
            <a:endParaRPr sz="1800">
              <a:solidFill>
                <a:srgbClr val="660000"/>
              </a:solidFill>
              <a:latin typeface="Roboto Mono"/>
              <a:ea typeface="Roboto Mono"/>
              <a:cs typeface="Roboto Mono"/>
              <a:sym typeface="Roboto Mon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3" name="Shape 2573"/>
        <p:cNvGrpSpPr/>
        <p:nvPr/>
      </p:nvGrpSpPr>
      <p:grpSpPr>
        <a:xfrm>
          <a:off x="0" y="0"/>
          <a:ext cx="0" cy="0"/>
          <a:chOff x="0" y="0"/>
          <a:chExt cx="0" cy="0"/>
        </a:xfrm>
      </p:grpSpPr>
      <p:sp>
        <p:nvSpPr>
          <p:cNvPr id="2574" name="Google Shape;2574;p16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Baselining</a:t>
            </a:r>
            <a:endParaRPr/>
          </a:p>
        </p:txBody>
      </p:sp>
      <p:sp>
        <p:nvSpPr>
          <p:cNvPr id="2575" name="Google Shape;2575;p1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76" name="Google Shape;2576;p164"/>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77" name="Google Shape;2577;p1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Google Shape;2582;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Baselines to Create Effective Alerts</a:t>
            </a:r>
            <a:endParaRPr/>
          </a:p>
        </p:txBody>
      </p:sp>
      <p:sp>
        <p:nvSpPr>
          <p:cNvPr id="2583" name="Google Shape;2583;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4" name="Google Shape;2584;p1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85" name="Google Shape;2585;p165"/>
          <p:cNvSpPr txBox="1"/>
          <p:nvPr>
            <p:ph idx="3" type="body"/>
          </p:nvPr>
        </p:nvSpPr>
        <p:spPr>
          <a:xfrm>
            <a:off x="175" y="843200"/>
            <a:ext cx="9144000" cy="4063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i="1" lang="en" sz="1800"/>
              <a:t>You are tasked with monitoring a web </a:t>
            </a:r>
            <a:r>
              <a:rPr i="1" lang="en" sz="1800"/>
              <a:t>application</a:t>
            </a:r>
            <a:r>
              <a:rPr i="1" lang="en" sz="1800"/>
              <a:t> where customers can </a:t>
            </a:r>
            <a:r>
              <a:rPr i="1" lang="en" sz="1800"/>
              <a:t>purchase</a:t>
            </a:r>
            <a:r>
              <a:rPr i="1" lang="en" sz="1800"/>
              <a:t> your company’s products. You are concerned that there is a threat of an attacker attempting to brute force </a:t>
            </a:r>
            <a:r>
              <a:rPr i="1" lang="en" sz="1800"/>
              <a:t>log in</a:t>
            </a:r>
            <a:r>
              <a:rPr i="1" lang="en" sz="1800"/>
              <a:t> to your application. </a:t>
            </a:r>
            <a:endParaRPr i="1" sz="1800"/>
          </a:p>
          <a:p>
            <a:pPr indent="0" lvl="0" marL="0" rtl="0" algn="l">
              <a:spcBef>
                <a:spcPts val="800"/>
              </a:spcBef>
              <a:spcAft>
                <a:spcPts val="0"/>
              </a:spcAft>
              <a:buNone/>
            </a:pPr>
            <a:r>
              <a:t/>
            </a:r>
            <a:endParaRPr i="1"/>
          </a:p>
          <a:p>
            <a:pPr indent="0" lvl="0" marL="0" rtl="0" algn="l">
              <a:spcBef>
                <a:spcPts val="800"/>
              </a:spcBef>
              <a:spcAft>
                <a:spcPts val="0"/>
              </a:spcAft>
              <a:buNone/>
            </a:pPr>
            <a:r>
              <a:rPr b="1" lang="en" sz="1600"/>
              <a:t>How can we use Splunk so that we are aware if a brute force attack is occuring?</a:t>
            </a:r>
            <a:endParaRPr b="1" sz="1600"/>
          </a:p>
          <a:p>
            <a:pPr indent="0" lvl="0" marL="0" rtl="0" algn="l">
              <a:spcBef>
                <a:spcPts val="800"/>
              </a:spcBef>
              <a:spcAft>
                <a:spcPts val="0"/>
              </a:spcAft>
              <a:buNone/>
            </a:pPr>
            <a:r>
              <a:t/>
            </a:r>
            <a:endParaRPr b="1"/>
          </a:p>
          <a:p>
            <a:pPr indent="0" lvl="0" marL="0" rtl="0" algn="l">
              <a:spcBef>
                <a:spcPts val="800"/>
              </a:spcBef>
              <a:spcAft>
                <a:spcPts val="0"/>
              </a:spcAft>
              <a:buNone/>
            </a:pPr>
            <a:r>
              <a:t/>
            </a:r>
            <a:endParaRPr b="1"/>
          </a:p>
          <a:p>
            <a:pPr indent="0" lvl="0" marL="0" rtl="0" algn="l">
              <a:spcBef>
                <a:spcPts val="800"/>
              </a:spcBef>
              <a:spcAft>
                <a:spcPts val="0"/>
              </a:spcAft>
              <a:buNone/>
            </a:pPr>
            <a:r>
              <a:t/>
            </a:r>
            <a:endParaRPr b="1"/>
          </a:p>
          <a:p>
            <a:pPr indent="0" lvl="0" marL="0" rtl="0" algn="l">
              <a:spcBef>
                <a:spcPts val="800"/>
              </a:spcBef>
              <a:spcAft>
                <a:spcPts val="800"/>
              </a:spcAft>
              <a:buNone/>
            </a:pPr>
            <a:r>
              <a:rPr b="1" lang="en" sz="1600"/>
              <a:t>Why isn’t it ideal for an alert to triggered every time there are several failed attempts. </a:t>
            </a:r>
            <a:endParaRPr b="1" sz="1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9" name="Shape 2589"/>
        <p:cNvGrpSpPr/>
        <p:nvPr/>
      </p:nvGrpSpPr>
      <p:grpSpPr>
        <a:xfrm>
          <a:off x="0" y="0"/>
          <a:ext cx="0" cy="0"/>
          <a:chOff x="0" y="0"/>
          <a:chExt cx="0" cy="0"/>
        </a:xfrm>
      </p:grpSpPr>
      <p:sp>
        <p:nvSpPr>
          <p:cNvPr id="2590" name="Google Shape;2590;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Baselines to Create Effective Alerts</a:t>
            </a:r>
            <a:endParaRPr/>
          </a:p>
        </p:txBody>
      </p:sp>
      <p:sp>
        <p:nvSpPr>
          <p:cNvPr id="2591" name="Google Shape;2591;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2" name="Google Shape;2592;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93" name="Google Shape;2593;p166"/>
          <p:cNvSpPr txBox="1"/>
          <p:nvPr>
            <p:ph idx="3" type="body"/>
          </p:nvPr>
        </p:nvSpPr>
        <p:spPr>
          <a:xfrm>
            <a:off x="175" y="843200"/>
            <a:ext cx="9144000" cy="4063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i="1" lang="en" sz="1800"/>
              <a:t>You are tasked with monitoring a web application where customers can purchase your company’s products. You are concerned that there is a threat of an attacker attempting to brute force log in to your application. </a:t>
            </a:r>
            <a:endParaRPr i="1" sz="1800"/>
          </a:p>
          <a:p>
            <a:pPr indent="0" lvl="0" marL="0" rtl="0" algn="l">
              <a:spcBef>
                <a:spcPts val="800"/>
              </a:spcBef>
              <a:spcAft>
                <a:spcPts val="0"/>
              </a:spcAft>
              <a:buNone/>
            </a:pPr>
            <a:r>
              <a:t/>
            </a:r>
            <a:endParaRPr i="1"/>
          </a:p>
          <a:p>
            <a:pPr indent="0" lvl="0" marL="0" rtl="0" algn="l">
              <a:spcBef>
                <a:spcPts val="800"/>
              </a:spcBef>
              <a:spcAft>
                <a:spcPts val="0"/>
              </a:spcAft>
              <a:buNone/>
            </a:pPr>
            <a:r>
              <a:rPr b="1" lang="en" sz="1600"/>
              <a:t>How can we use Splunk so that we are aware if a brute force attack is occuring?</a:t>
            </a:r>
            <a:endParaRPr b="1" sz="1600"/>
          </a:p>
          <a:p>
            <a:pPr indent="0" lvl="0" marL="0" rtl="0" algn="l">
              <a:spcBef>
                <a:spcPts val="800"/>
              </a:spcBef>
              <a:spcAft>
                <a:spcPts val="0"/>
              </a:spcAft>
              <a:buNone/>
            </a:pPr>
            <a:r>
              <a:t/>
            </a:r>
            <a:endParaRPr b="1"/>
          </a:p>
          <a:p>
            <a:pPr indent="0" lvl="0" marL="0" rtl="0" algn="l">
              <a:spcBef>
                <a:spcPts val="800"/>
              </a:spcBef>
              <a:spcAft>
                <a:spcPts val="0"/>
              </a:spcAft>
              <a:buNone/>
            </a:pPr>
            <a:r>
              <a:rPr lang="en" sz="1600">
                <a:highlight>
                  <a:srgbClr val="FFFF00"/>
                </a:highlight>
              </a:rPr>
              <a:t>Create an alert. </a:t>
            </a:r>
            <a:endParaRPr sz="1600">
              <a:highlight>
                <a:srgbClr val="FFFF00"/>
              </a:highlight>
            </a:endParaRPr>
          </a:p>
          <a:p>
            <a:pPr indent="0" lvl="0" marL="0" rtl="0" algn="l">
              <a:spcBef>
                <a:spcPts val="800"/>
              </a:spcBef>
              <a:spcAft>
                <a:spcPts val="0"/>
              </a:spcAft>
              <a:buNone/>
            </a:pPr>
            <a:r>
              <a:t/>
            </a:r>
            <a:endParaRPr b="1"/>
          </a:p>
          <a:p>
            <a:pPr indent="0" lvl="0" marL="0" rtl="0" algn="l">
              <a:spcBef>
                <a:spcPts val="800"/>
              </a:spcBef>
              <a:spcAft>
                <a:spcPts val="800"/>
              </a:spcAft>
              <a:buNone/>
            </a:pPr>
            <a:r>
              <a:rPr b="1" lang="en" sz="1600"/>
              <a:t>Why isn’t it ideal for an alert to triggered every time there are several failed attempts? </a:t>
            </a:r>
            <a:endParaRPr b="1" sz="1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7" name="Shape 2597"/>
        <p:cNvGrpSpPr/>
        <p:nvPr/>
      </p:nvGrpSpPr>
      <p:grpSpPr>
        <a:xfrm>
          <a:off x="0" y="0"/>
          <a:ext cx="0" cy="0"/>
          <a:chOff x="0" y="0"/>
          <a:chExt cx="0" cy="0"/>
        </a:xfrm>
      </p:grpSpPr>
      <p:sp>
        <p:nvSpPr>
          <p:cNvPr id="2598" name="Google Shape;2598;p1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Baselines to Create Effective Alerts</a:t>
            </a:r>
            <a:endParaRPr/>
          </a:p>
        </p:txBody>
      </p:sp>
      <p:sp>
        <p:nvSpPr>
          <p:cNvPr id="2599" name="Google Shape;2599;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0" name="Google Shape;2600;p1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01" name="Google Shape;2601;p167"/>
          <p:cNvSpPr txBox="1"/>
          <p:nvPr>
            <p:ph idx="3" type="body"/>
          </p:nvPr>
        </p:nvSpPr>
        <p:spPr>
          <a:xfrm>
            <a:off x="175" y="843200"/>
            <a:ext cx="9144000" cy="4063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i="1" lang="en" sz="1800"/>
              <a:t>You are tasked with monitoring a web application where customers can purchase your company’s products. You are concerned that there is a threat of an attacker attempting to brute force log in to your application. </a:t>
            </a:r>
            <a:endParaRPr i="1" sz="1800"/>
          </a:p>
          <a:p>
            <a:pPr indent="0" lvl="0" marL="0" rtl="0" algn="l">
              <a:spcBef>
                <a:spcPts val="800"/>
              </a:spcBef>
              <a:spcAft>
                <a:spcPts val="0"/>
              </a:spcAft>
              <a:buNone/>
            </a:pPr>
            <a:r>
              <a:t/>
            </a:r>
            <a:endParaRPr i="1"/>
          </a:p>
          <a:p>
            <a:pPr indent="0" lvl="0" marL="0" rtl="0" algn="l">
              <a:spcBef>
                <a:spcPts val="800"/>
              </a:spcBef>
              <a:spcAft>
                <a:spcPts val="0"/>
              </a:spcAft>
              <a:buNone/>
            </a:pPr>
            <a:r>
              <a:rPr b="1" lang="en" sz="1600"/>
              <a:t>How can we use Splunk so that we are aware if a brute force attack is occuring?</a:t>
            </a:r>
            <a:endParaRPr b="1" sz="1600"/>
          </a:p>
          <a:p>
            <a:pPr indent="0" lvl="0" marL="0" rtl="0" algn="l">
              <a:spcBef>
                <a:spcPts val="800"/>
              </a:spcBef>
              <a:spcAft>
                <a:spcPts val="0"/>
              </a:spcAft>
              <a:buNone/>
            </a:pPr>
            <a:r>
              <a:t/>
            </a:r>
            <a:endParaRPr b="1"/>
          </a:p>
          <a:p>
            <a:pPr indent="0" lvl="0" marL="0" rtl="0" algn="l">
              <a:spcBef>
                <a:spcPts val="800"/>
              </a:spcBef>
              <a:spcAft>
                <a:spcPts val="0"/>
              </a:spcAft>
              <a:buNone/>
            </a:pPr>
            <a:r>
              <a:rPr lang="en" sz="1600">
                <a:highlight>
                  <a:srgbClr val="FFFF00"/>
                </a:highlight>
              </a:rPr>
              <a:t>Create an alert. </a:t>
            </a:r>
            <a:endParaRPr sz="1600">
              <a:highlight>
                <a:srgbClr val="FFFF00"/>
              </a:highlight>
            </a:endParaRPr>
          </a:p>
          <a:p>
            <a:pPr indent="0" lvl="0" marL="0" rtl="0" algn="l">
              <a:spcBef>
                <a:spcPts val="800"/>
              </a:spcBef>
              <a:spcAft>
                <a:spcPts val="0"/>
              </a:spcAft>
              <a:buNone/>
            </a:pPr>
            <a:r>
              <a:t/>
            </a:r>
            <a:endParaRPr b="1"/>
          </a:p>
          <a:p>
            <a:pPr indent="0" lvl="0" marL="0" rtl="0" algn="l">
              <a:spcBef>
                <a:spcPts val="800"/>
              </a:spcBef>
              <a:spcAft>
                <a:spcPts val="0"/>
              </a:spcAft>
              <a:buNone/>
            </a:pPr>
            <a:r>
              <a:rPr b="1" lang="en" sz="1600"/>
              <a:t>Why isn’t it ideal for an alert to triggered every time there are several failed attempts?</a:t>
            </a:r>
            <a:endParaRPr b="1" sz="1600"/>
          </a:p>
          <a:p>
            <a:pPr indent="0" lvl="0" marL="0" rtl="0" algn="l">
              <a:spcBef>
                <a:spcPts val="800"/>
              </a:spcBef>
              <a:spcAft>
                <a:spcPts val="0"/>
              </a:spcAft>
              <a:buNone/>
            </a:pPr>
            <a:r>
              <a:t/>
            </a:r>
            <a:endParaRPr b="1" sz="1600"/>
          </a:p>
          <a:p>
            <a:pPr indent="0" lvl="0" marL="0" rtl="0" algn="l">
              <a:spcBef>
                <a:spcPts val="800"/>
              </a:spcBef>
              <a:spcAft>
                <a:spcPts val="800"/>
              </a:spcAft>
              <a:buNone/>
            </a:pPr>
            <a:r>
              <a:rPr lang="en" sz="1600">
                <a:highlight>
                  <a:srgbClr val="FFFF00"/>
                </a:highlight>
              </a:rPr>
              <a:t>Customs may have forgotten their passwords, and have tried to log-in several ties. This is known as a </a:t>
            </a:r>
            <a:r>
              <a:rPr b="1" lang="en" sz="1600">
                <a:highlight>
                  <a:srgbClr val="FFFF00"/>
                </a:highlight>
              </a:rPr>
              <a:t>false positive.</a:t>
            </a:r>
            <a:r>
              <a:rPr b="1" lang="en" sz="1600">
                <a:highlight>
                  <a:srgbClr val="FFFF00"/>
                </a:highlight>
              </a:rPr>
              <a:t> </a:t>
            </a:r>
            <a:endParaRPr b="1" sz="1600">
              <a:highlight>
                <a:srgbClr val="FFFF00"/>
              </a:high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5" name="Shape 2605"/>
        <p:cNvGrpSpPr/>
        <p:nvPr/>
      </p:nvGrpSpPr>
      <p:grpSpPr>
        <a:xfrm>
          <a:off x="0" y="0"/>
          <a:ext cx="0" cy="0"/>
          <a:chOff x="0" y="0"/>
          <a:chExt cx="0" cy="0"/>
        </a:xfrm>
      </p:grpSpPr>
      <p:sp>
        <p:nvSpPr>
          <p:cNvPr id="2606" name="Google Shape;2606;p168"/>
          <p:cNvSpPr txBox="1"/>
          <p:nvPr>
            <p:ph type="title"/>
          </p:nvPr>
        </p:nvSpPr>
        <p:spPr>
          <a:xfrm>
            <a:off x="2539975" y="1433400"/>
            <a:ext cx="5770200" cy="20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351C75"/>
                </a:solidFill>
              </a:rPr>
              <a:t>Baselining</a:t>
            </a:r>
            <a:r>
              <a:rPr lang="en" sz="3000">
                <a:latin typeface="Roboto Light"/>
                <a:ea typeface="Roboto Light"/>
                <a:cs typeface="Roboto Light"/>
                <a:sym typeface="Roboto Light"/>
              </a:rPr>
              <a:t> is the process of </a:t>
            </a:r>
            <a:r>
              <a:rPr lang="en" sz="3000">
                <a:solidFill>
                  <a:schemeClr val="dk1"/>
                </a:solidFill>
                <a:latin typeface="Roboto Light"/>
                <a:ea typeface="Roboto Light"/>
                <a:cs typeface="Roboto Light"/>
                <a:sym typeface="Roboto Light"/>
              </a:rPr>
              <a:t>analyzing historical data in order to</a:t>
            </a:r>
            <a:r>
              <a:rPr lang="en" sz="3000">
                <a:latin typeface="Roboto Light"/>
                <a:ea typeface="Roboto Light"/>
                <a:cs typeface="Roboto Light"/>
                <a:sym typeface="Roboto Light"/>
              </a:rPr>
              <a:t> establish a metric of </a:t>
            </a:r>
            <a:r>
              <a:rPr lang="en" sz="3000"/>
              <a:t>normal activity</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
        <p:nvSpPr>
          <p:cNvPr id="2607" name="Google Shape;2607;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08" name="Google Shape;2608;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2" name="Shape 2612"/>
        <p:cNvGrpSpPr/>
        <p:nvPr/>
      </p:nvGrpSpPr>
      <p:grpSpPr>
        <a:xfrm>
          <a:off x="0" y="0"/>
          <a:ext cx="0" cy="0"/>
          <a:chOff x="0" y="0"/>
          <a:chExt cx="0" cy="0"/>
        </a:xfrm>
      </p:grpSpPr>
      <p:sp>
        <p:nvSpPr>
          <p:cNvPr id="2613" name="Google Shape;2613;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Setting a </a:t>
            </a:r>
            <a:r>
              <a:rPr lang="en">
                <a:solidFill>
                  <a:srgbClr val="351C75"/>
                </a:solidFill>
              </a:rPr>
              <a:t>Baseline</a:t>
            </a:r>
            <a:r>
              <a:rPr lang="en"/>
              <a:t> threshold</a:t>
            </a:r>
            <a:endParaRPr/>
          </a:p>
        </p:txBody>
      </p:sp>
      <p:sp>
        <p:nvSpPr>
          <p:cNvPr id="2614" name="Google Shape;2614;p1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After analyzing historical data to establish a normal volume of activity, we need to establish an </a:t>
            </a:r>
            <a:r>
              <a:rPr i="1" lang="en"/>
              <a:t>abnormal </a:t>
            </a:r>
            <a:r>
              <a:rPr lang="en"/>
              <a:t>volume </a:t>
            </a:r>
            <a:r>
              <a:rPr b="1" lang="en"/>
              <a:t>threshold</a:t>
            </a:r>
            <a:r>
              <a:rPr lang="en"/>
              <a:t> that will trigger an alert if crossed. </a:t>
            </a:r>
            <a:endParaRPr/>
          </a:p>
        </p:txBody>
      </p:sp>
      <p:sp>
        <p:nvSpPr>
          <p:cNvPr id="2615" name="Google Shape;2615;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16" name="Google Shape;2616;p1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17" name="Google Shape;2617;p169"/>
          <p:cNvSpPr/>
          <p:nvPr/>
        </p:nvSpPr>
        <p:spPr>
          <a:xfrm rot="8336907">
            <a:off x="2241185" y="3080153"/>
            <a:ext cx="3080681" cy="1107194"/>
          </a:xfrm>
          <a:prstGeom prst="rightArrow">
            <a:avLst>
              <a:gd fmla="val 31740" name="adj1"/>
              <a:gd fmla="val 59957" name="adj2"/>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69"/>
          <p:cNvSpPr txBox="1"/>
          <p:nvPr/>
        </p:nvSpPr>
        <p:spPr>
          <a:xfrm>
            <a:off x="167850" y="2442000"/>
            <a:ext cx="35652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Setting the threshold </a:t>
            </a:r>
            <a:r>
              <a:rPr lang="en" sz="1800">
                <a:solidFill>
                  <a:srgbClr val="1C4587"/>
                </a:solidFill>
                <a:latin typeface="Roboto Light"/>
                <a:ea typeface="Roboto Light"/>
                <a:cs typeface="Roboto Light"/>
                <a:sym typeface="Roboto Light"/>
              </a:rPr>
              <a:t>too high</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will risk missing an alert.</a:t>
            </a:r>
            <a:endParaRPr sz="1800">
              <a:latin typeface="Roboto Light"/>
              <a:ea typeface="Roboto Light"/>
              <a:cs typeface="Roboto Light"/>
              <a:sym typeface="Roboto Light"/>
            </a:endParaRPr>
          </a:p>
        </p:txBody>
      </p:sp>
      <p:sp>
        <p:nvSpPr>
          <p:cNvPr id="2619" name="Google Shape;2619;p169"/>
          <p:cNvSpPr txBox="1"/>
          <p:nvPr/>
        </p:nvSpPr>
        <p:spPr>
          <a:xfrm>
            <a:off x="4890475" y="3139800"/>
            <a:ext cx="3979200" cy="9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Setting the threshold </a:t>
            </a:r>
            <a:r>
              <a:rPr lang="en" sz="1800">
                <a:solidFill>
                  <a:srgbClr val="990000"/>
                </a:solidFill>
                <a:latin typeface="Roboto Light"/>
                <a:ea typeface="Roboto Light"/>
                <a:cs typeface="Roboto Light"/>
                <a:sym typeface="Roboto Light"/>
              </a:rPr>
              <a:t>too low</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will create too many false positives. </a:t>
            </a:r>
            <a:endParaRPr sz="1800">
              <a:latin typeface="Roboto Light"/>
              <a:ea typeface="Roboto Light"/>
              <a:cs typeface="Roboto Light"/>
              <a:sym typeface="Roboto Light"/>
            </a:endParaRPr>
          </a:p>
        </p:txBody>
      </p:sp>
      <p:cxnSp>
        <p:nvCxnSpPr>
          <p:cNvPr id="2620" name="Google Shape;2620;p169"/>
          <p:cNvCxnSpPr/>
          <p:nvPr/>
        </p:nvCxnSpPr>
        <p:spPr>
          <a:xfrm flipH="1" rot="10800000">
            <a:off x="167850" y="3118800"/>
            <a:ext cx="8808300" cy="21000"/>
          </a:xfrm>
          <a:prstGeom prst="straightConnector1">
            <a:avLst/>
          </a:prstGeom>
          <a:noFill/>
          <a:ln cap="flat" cmpd="sng" w="28575">
            <a:solidFill>
              <a:srgbClr val="674EA7"/>
            </a:solidFill>
            <a:prstDash val="lgDash"/>
            <a:round/>
            <a:headEnd len="med" w="med" type="none"/>
            <a:tailEnd len="med" w="med" type="none"/>
          </a:ln>
        </p:spPr>
      </p:cxnSp>
      <p:sp>
        <p:nvSpPr>
          <p:cNvPr id="2621" name="Google Shape;2621;p169"/>
          <p:cNvSpPr/>
          <p:nvPr/>
        </p:nvSpPr>
        <p:spPr>
          <a:xfrm rot="-2463217">
            <a:off x="2508113" y="2234429"/>
            <a:ext cx="3140850" cy="1112951"/>
          </a:xfrm>
          <a:prstGeom prst="rightArrow">
            <a:avLst>
              <a:gd fmla="val 32267" name="adj1"/>
              <a:gd fmla="val 65238"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8761D"/>
              </a:high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5" name="Shape 2625"/>
        <p:cNvGrpSpPr/>
        <p:nvPr/>
      </p:nvGrpSpPr>
      <p:grpSpPr>
        <a:xfrm>
          <a:off x="0" y="0"/>
          <a:ext cx="0" cy="0"/>
          <a:chOff x="0" y="0"/>
          <a:chExt cx="0" cy="0"/>
        </a:xfrm>
      </p:grpSpPr>
      <p:sp>
        <p:nvSpPr>
          <p:cNvPr id="2626" name="Google Shape;2626;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Baselining Demo </a:t>
            </a:r>
            <a:endParaRPr/>
          </a:p>
        </p:txBody>
      </p:sp>
      <p:sp>
        <p:nvSpPr>
          <p:cNvPr id="2627" name="Google Shape;2627;p1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We’ll create a baseline demo on a sample Windows event log. </a:t>
            </a:r>
            <a:endParaRPr/>
          </a:p>
        </p:txBody>
      </p:sp>
      <p:sp>
        <p:nvSpPr>
          <p:cNvPr id="2628" name="Google Shape;2628;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29" name="Google Shape;2629;p1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30" name="Google Shape;2630;p170"/>
          <p:cNvSpPr txBox="1"/>
          <p:nvPr>
            <p:ph idx="3" type="subTitle"/>
          </p:nvPr>
        </p:nvSpPr>
        <p:spPr>
          <a:xfrm>
            <a:off x="0" y="1175325"/>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Load the event logs file. 	</a:t>
            </a:r>
            <a:endParaRPr sz="1800">
              <a:latin typeface="Roboto Light"/>
              <a:ea typeface="Roboto Light"/>
              <a:cs typeface="Roboto Light"/>
              <a:sym typeface="Roboto Light"/>
            </a:endParaRPr>
          </a:p>
        </p:txBody>
      </p:sp>
      <p:sp>
        <p:nvSpPr>
          <p:cNvPr id="2631" name="Google Shape;2631;p170"/>
          <p:cNvSpPr txBox="1"/>
          <p:nvPr>
            <p:ph idx="4" type="subTitle"/>
          </p:nvPr>
        </p:nvSpPr>
        <p:spPr>
          <a:xfrm>
            <a:off x="125" y="1697950"/>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Run a search.</a:t>
            </a:r>
            <a:endParaRPr sz="1800">
              <a:latin typeface="Roboto Light"/>
              <a:ea typeface="Roboto Light"/>
              <a:cs typeface="Roboto Light"/>
              <a:sym typeface="Roboto Light"/>
            </a:endParaRPr>
          </a:p>
        </p:txBody>
      </p:sp>
      <p:sp>
        <p:nvSpPr>
          <p:cNvPr id="2632" name="Google Shape;2632;p170"/>
          <p:cNvSpPr txBox="1"/>
          <p:nvPr>
            <p:ph idx="5" type="subTitle"/>
          </p:nvPr>
        </p:nvSpPr>
        <p:spPr>
          <a:xfrm>
            <a:off x="0" y="2221100"/>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View the search results.</a:t>
            </a:r>
            <a:endParaRPr sz="1800">
              <a:latin typeface="Roboto Light"/>
              <a:ea typeface="Roboto Light"/>
              <a:cs typeface="Roboto Light"/>
              <a:sym typeface="Roboto Light"/>
            </a:endParaRPr>
          </a:p>
        </p:txBody>
      </p:sp>
      <p:sp>
        <p:nvSpPr>
          <p:cNvPr id="2633" name="Google Shape;2633;p170"/>
          <p:cNvSpPr txBox="1"/>
          <p:nvPr>
            <p:ph idx="6" type="subTitle"/>
          </p:nvPr>
        </p:nvSpPr>
        <p:spPr>
          <a:xfrm>
            <a:off x="-125" y="2743725"/>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Change Search criteria to look at failed logins.</a:t>
            </a:r>
            <a:endParaRPr sz="1800">
              <a:latin typeface="Roboto Light"/>
              <a:ea typeface="Roboto Light"/>
              <a:cs typeface="Roboto Light"/>
              <a:sym typeface="Roboto Light"/>
            </a:endParaRPr>
          </a:p>
        </p:txBody>
      </p:sp>
      <p:sp>
        <p:nvSpPr>
          <p:cNvPr id="2634" name="Google Shape;2634;p170"/>
          <p:cNvSpPr txBox="1"/>
          <p:nvPr>
            <p:ph idx="7" type="subTitle"/>
          </p:nvPr>
        </p:nvSpPr>
        <p:spPr>
          <a:xfrm>
            <a:off x="25" y="3266350"/>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Identify the spike in locked users. </a:t>
            </a:r>
            <a:endParaRPr sz="1800">
              <a:latin typeface="Roboto Light"/>
              <a:ea typeface="Roboto Light"/>
              <a:cs typeface="Roboto Light"/>
              <a:sym typeface="Roboto Light"/>
            </a:endParaRPr>
          </a:p>
        </p:txBody>
      </p:sp>
      <p:sp>
        <p:nvSpPr>
          <p:cNvPr id="2635" name="Google Shape;2635;p170"/>
          <p:cNvSpPr txBox="1"/>
          <p:nvPr>
            <p:ph idx="8" type="subTitle"/>
          </p:nvPr>
        </p:nvSpPr>
        <p:spPr>
          <a:xfrm>
            <a:off x="-50" y="3788975"/>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Identify the baseline of normal activity. </a:t>
            </a:r>
            <a:endParaRPr sz="1800">
              <a:latin typeface="Roboto Light"/>
              <a:ea typeface="Roboto Light"/>
              <a:cs typeface="Roboto Light"/>
              <a:sym typeface="Roboto Light"/>
            </a:endParaRPr>
          </a:p>
        </p:txBody>
      </p:sp>
      <p:sp>
        <p:nvSpPr>
          <p:cNvPr id="2636" name="Google Shape;2636;p170"/>
          <p:cNvSpPr txBox="1"/>
          <p:nvPr>
            <p:ph idx="9" type="subTitle"/>
          </p:nvPr>
        </p:nvSpPr>
        <p:spPr>
          <a:xfrm>
            <a:off x="25" y="4337125"/>
            <a:ext cx="8869800" cy="446400"/>
          </a:xfrm>
          <a:prstGeom prst="rect">
            <a:avLst/>
          </a:prstGeom>
        </p:spPr>
        <p:txBody>
          <a:bodyPr anchorCtr="0" anchor="ctr" bIns="0" lIns="146302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Determine a threshold for an alert. </a:t>
            </a:r>
            <a:endParaRPr sz="1800">
              <a:latin typeface="Roboto Light"/>
              <a:ea typeface="Roboto Light"/>
              <a:cs typeface="Roboto Light"/>
              <a:sym typeface="Robo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0" name="Shape 2640"/>
        <p:cNvGrpSpPr/>
        <p:nvPr/>
      </p:nvGrpSpPr>
      <p:grpSpPr>
        <a:xfrm>
          <a:off x="0" y="0"/>
          <a:ext cx="0" cy="0"/>
          <a:chOff x="0" y="0"/>
          <a:chExt cx="0" cy="0"/>
        </a:xfrm>
      </p:grpSpPr>
      <p:sp>
        <p:nvSpPr>
          <p:cNvPr id="2641" name="Google Shape;2641;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42" name="Google Shape;2642;p1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43" name="Google Shape;2643;p171"/>
          <p:cNvPicPr preferRelativeResize="0"/>
          <p:nvPr/>
        </p:nvPicPr>
        <p:blipFill>
          <a:blip r:embed="rId3">
            <a:alphaModFix/>
          </a:blip>
          <a:stretch>
            <a:fillRect/>
          </a:stretch>
        </p:blipFill>
        <p:spPr>
          <a:xfrm>
            <a:off x="1019725" y="1730225"/>
            <a:ext cx="1444550" cy="1444550"/>
          </a:xfrm>
          <a:prstGeom prst="rect">
            <a:avLst/>
          </a:prstGeom>
          <a:noFill/>
          <a:ln>
            <a:noFill/>
          </a:ln>
        </p:spPr>
      </p:pic>
      <p:sp>
        <p:nvSpPr>
          <p:cNvPr id="2644" name="Google Shape;2644;p171"/>
          <p:cNvSpPr txBox="1"/>
          <p:nvPr/>
        </p:nvSpPr>
        <p:spPr>
          <a:xfrm>
            <a:off x="2464275" y="1455000"/>
            <a:ext cx="6029700" cy="22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Light"/>
                <a:ea typeface="Roboto Light"/>
                <a:cs typeface="Roboto Light"/>
                <a:sym typeface="Roboto Light"/>
              </a:rPr>
              <a:t>The preceding demo was only </a:t>
            </a:r>
            <a:r>
              <a:rPr i="1" lang="en" sz="2400">
                <a:latin typeface="Roboto Light"/>
                <a:ea typeface="Roboto Light"/>
                <a:cs typeface="Roboto Light"/>
                <a:sym typeface="Roboto Light"/>
              </a:rPr>
              <a:t>a</a:t>
            </a:r>
            <a:r>
              <a:rPr lang="en" sz="2400">
                <a:latin typeface="Roboto Light"/>
                <a:ea typeface="Roboto Light"/>
                <a:cs typeface="Roboto Light"/>
                <a:sym typeface="Roboto Light"/>
              </a:rPr>
              <a:t> </a:t>
            </a:r>
            <a:r>
              <a:rPr i="1" lang="en" sz="2400">
                <a:latin typeface="Roboto Light"/>
                <a:ea typeface="Roboto Light"/>
                <a:cs typeface="Roboto Light"/>
                <a:sym typeface="Roboto Light"/>
              </a:rPr>
              <a:t>15 minute snippet</a:t>
            </a:r>
            <a:r>
              <a:rPr lang="en" sz="2400">
                <a:latin typeface="Roboto Light"/>
                <a:ea typeface="Roboto Light"/>
                <a:cs typeface="Roboto Light"/>
                <a:sym typeface="Roboto Light"/>
              </a:rPr>
              <a:t> of a Windows event log during a brute force attack.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a:p>
            <a:pPr indent="0" lvl="0" marL="0" rtl="0" algn="l">
              <a:spcBef>
                <a:spcPts val="0"/>
              </a:spcBef>
              <a:spcAft>
                <a:spcPts val="0"/>
              </a:spcAft>
              <a:buNone/>
            </a:pPr>
            <a:r>
              <a:rPr lang="en" sz="2400">
                <a:latin typeface="Roboto Light"/>
                <a:ea typeface="Roboto Light"/>
                <a:cs typeface="Roboto Light"/>
                <a:sym typeface="Roboto Light"/>
              </a:rPr>
              <a:t>Realistically, we would need to look at </a:t>
            </a:r>
            <a:r>
              <a:rPr i="1" lang="en" sz="2400">
                <a:latin typeface="Roboto Light"/>
                <a:ea typeface="Roboto Light"/>
                <a:cs typeface="Roboto Light"/>
                <a:sym typeface="Roboto Light"/>
              </a:rPr>
              <a:t>a much larger set of historical data</a:t>
            </a:r>
            <a:r>
              <a:rPr lang="en" sz="2400">
                <a:latin typeface="Roboto Light"/>
                <a:ea typeface="Roboto Light"/>
                <a:cs typeface="Roboto Light"/>
                <a:sym typeface="Roboto Light"/>
              </a:rPr>
              <a:t> in order to acquire an accurate baseline. </a:t>
            </a:r>
            <a:endParaRPr sz="2400">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1" name="Shape 2081"/>
        <p:cNvGrpSpPr/>
        <p:nvPr/>
      </p:nvGrpSpPr>
      <p:grpSpPr>
        <a:xfrm>
          <a:off x="0" y="0"/>
          <a:ext cx="0" cy="0"/>
          <a:chOff x="0" y="0"/>
          <a:chExt cx="0" cy="0"/>
        </a:xfrm>
      </p:grpSpPr>
      <p:sp>
        <p:nvSpPr>
          <p:cNvPr id="2082" name="Google Shape;2082;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083" name="Google Shape;2083;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4" name="Google Shape;2084;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5" name="Google Shape;2085;p109"/>
          <p:cNvSpPr txBox="1"/>
          <p:nvPr>
            <p:ph idx="3" type="body"/>
          </p:nvPr>
        </p:nvSpPr>
        <p:spPr>
          <a:xfrm>
            <a:off x="175" y="1535650"/>
            <a:ext cx="9144000" cy="3370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2. host=quiz source=*mailsv/secure.log failed password</a:t>
            </a:r>
            <a:endParaRPr b="1" sz="1600">
              <a:solidFill>
                <a:srgbClr val="24292E"/>
              </a:solidFill>
              <a:latin typeface="Roboto Mono"/>
              <a:ea typeface="Roboto Mono"/>
              <a:cs typeface="Roboto Mono"/>
              <a:sym typeface="Roboto Mono"/>
            </a:endParaRPr>
          </a:p>
          <a:p>
            <a:pPr indent="0" lvl="0" marL="0" rtl="0" algn="l">
              <a:spcBef>
                <a:spcPts val="800"/>
              </a:spcBef>
              <a:spcAft>
                <a:spcPts val="800"/>
              </a:spcAft>
              <a:buNone/>
            </a:pPr>
            <a:r>
              <a:t/>
            </a:r>
            <a:endParaRPr sz="1600">
              <a:solidFill>
                <a:srgbClr val="24292E"/>
              </a:solidFill>
            </a:endParaRPr>
          </a:p>
        </p:txBody>
      </p:sp>
      <p:sp>
        <p:nvSpPr>
          <p:cNvPr id="2086" name="Google Shape;2086;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8" name="Shape 2648"/>
        <p:cNvGrpSpPr/>
        <p:nvPr/>
      </p:nvGrpSpPr>
      <p:grpSpPr>
        <a:xfrm>
          <a:off x="0" y="0"/>
          <a:ext cx="0" cy="0"/>
          <a:chOff x="0" y="0"/>
          <a:chExt cx="0" cy="0"/>
        </a:xfrm>
      </p:grpSpPr>
      <p:sp>
        <p:nvSpPr>
          <p:cNvPr id="2649" name="Google Shape;2649;p17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650" name="Google Shape;2650;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51" name="Google Shape;2651;p1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52" name="Google Shape;2652;p172"/>
          <p:cNvSpPr txBox="1"/>
          <p:nvPr>
            <p:ph idx="2" type="title"/>
          </p:nvPr>
        </p:nvSpPr>
        <p:spPr>
          <a:xfrm>
            <a:off x="273900" y="865925"/>
            <a:ext cx="8595300" cy="2941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Student Activity: </a:t>
            </a:r>
            <a:r>
              <a:rPr lang="en">
                <a:latin typeface="Roboto Light"/>
                <a:ea typeface="Roboto Light"/>
                <a:cs typeface="Roboto Light"/>
                <a:sym typeface="Roboto Light"/>
              </a:rPr>
              <a:t>Alert Fatigue</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read an article on a major security concern called </a:t>
            </a:r>
            <a:r>
              <a:rPr lang="en" sz="1800"/>
              <a:t>alert fatigue</a:t>
            </a:r>
            <a:r>
              <a:rPr lang="en" sz="1800">
                <a:latin typeface="Roboto Light"/>
                <a:ea typeface="Roboto Light"/>
                <a:cs typeface="Roboto Light"/>
                <a:sym typeface="Roboto Light"/>
              </a:rPr>
              <a:t> and then answer the provided questions.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6" name="Shape 2656"/>
        <p:cNvGrpSpPr/>
        <p:nvPr/>
      </p:nvGrpSpPr>
      <p:grpSpPr>
        <a:xfrm>
          <a:off x="0" y="0"/>
          <a:ext cx="0" cy="0"/>
          <a:chOff x="0" y="0"/>
          <a:chExt cx="0" cy="0"/>
        </a:xfrm>
      </p:grpSpPr>
      <p:sp>
        <p:nvSpPr>
          <p:cNvPr id="2657" name="Google Shape;2657;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58" name="Google Shape;2658;p1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59" name="Google Shape;2659;p173"/>
          <p:cNvSpPr txBox="1"/>
          <p:nvPr/>
        </p:nvSpPr>
        <p:spPr>
          <a:xfrm>
            <a:off x="2626800" y="3691150"/>
            <a:ext cx="3890400" cy="6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Mono"/>
                <a:ea typeface="Roboto Mono"/>
                <a:cs typeface="Roboto Mono"/>
                <a:sym typeface="Roboto Mono"/>
              </a:rPr>
              <a:t>Alert Fatigue</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3" name="Shape 2663"/>
        <p:cNvGrpSpPr/>
        <p:nvPr/>
      </p:nvGrpSpPr>
      <p:grpSpPr>
        <a:xfrm>
          <a:off x="0" y="0"/>
          <a:ext cx="0" cy="0"/>
          <a:chOff x="0" y="0"/>
          <a:chExt cx="0" cy="0"/>
        </a:xfrm>
      </p:grpSpPr>
      <p:sp>
        <p:nvSpPr>
          <p:cNvPr id="2664" name="Google Shape;2664;p1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Alert Fatigue Review</a:t>
            </a:r>
            <a:endParaRPr/>
          </a:p>
        </p:txBody>
      </p:sp>
      <p:sp>
        <p:nvSpPr>
          <p:cNvPr id="2665" name="Google Shape;2665;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66" name="Google Shape;2666;p1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67" name="Google Shape;2667;p174"/>
          <p:cNvSpPr txBox="1"/>
          <p:nvPr>
            <p:ph idx="3" type="body"/>
          </p:nvPr>
        </p:nvSpPr>
        <p:spPr>
          <a:xfrm>
            <a:off x="175" y="726925"/>
            <a:ext cx="9144000" cy="4179600"/>
          </a:xfrm>
          <a:prstGeom prst="rect">
            <a:avLst/>
          </a:prstGeom>
        </p:spPr>
        <p:txBody>
          <a:bodyPr anchorCtr="0" anchor="t" bIns="914400" lIns="457200" spcFirstLastPara="1" rIns="457200" wrap="square" tIns="0">
            <a:noAutofit/>
          </a:bodyPr>
          <a:lstStyle/>
          <a:p>
            <a:pPr indent="0" lvl="0" marL="0" rtl="0" algn="l">
              <a:lnSpc>
                <a:spcPct val="113000"/>
              </a:lnSpc>
              <a:spcBef>
                <a:spcPts val="800"/>
              </a:spcBef>
              <a:spcAft>
                <a:spcPts val="0"/>
              </a:spcAft>
              <a:buNone/>
            </a:pPr>
            <a:r>
              <a:rPr lang="en" sz="1800">
                <a:solidFill>
                  <a:srgbClr val="24292E"/>
                </a:solidFill>
              </a:rPr>
              <a:t>1. Define alert fatigue.</a:t>
            </a:r>
            <a:br>
              <a:rPr lang="en" sz="1800">
                <a:solidFill>
                  <a:srgbClr val="24292E"/>
                </a:solidFill>
              </a:rPr>
            </a:b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latin typeface="Roboto Light"/>
              <a:ea typeface="Roboto Light"/>
              <a:cs typeface="Roboto Light"/>
              <a:sym typeface="Roboto Light"/>
            </a:endParaRPr>
          </a:p>
          <a:p>
            <a:pPr indent="0" lvl="0" marL="0" rtl="0" algn="l">
              <a:lnSpc>
                <a:spcPct val="113000"/>
              </a:lnSpc>
              <a:spcBef>
                <a:spcPts val="800"/>
              </a:spcBef>
              <a:spcAft>
                <a:spcPts val="0"/>
              </a:spcAft>
              <a:buNone/>
            </a:pPr>
            <a:r>
              <a:t/>
            </a:r>
            <a:endParaRPr sz="1800">
              <a:solidFill>
                <a:srgbClr val="24292E"/>
              </a:solidFill>
              <a:latin typeface="Roboto Light"/>
              <a:ea typeface="Roboto Light"/>
              <a:cs typeface="Roboto Light"/>
              <a:sym typeface="Roboto Light"/>
            </a:endParaRPr>
          </a:p>
          <a:p>
            <a:pPr indent="0" lvl="0" marL="0" rtl="0" algn="l">
              <a:lnSpc>
                <a:spcPct val="113000"/>
              </a:lnSpc>
              <a:spcBef>
                <a:spcPts val="800"/>
              </a:spcBef>
              <a:spcAft>
                <a:spcPts val="0"/>
              </a:spcAft>
              <a:buClr>
                <a:schemeClr val="dk1"/>
              </a:buClr>
              <a:buSzPts val="1100"/>
              <a:buFont typeface="Arial"/>
              <a:buNone/>
            </a:pPr>
            <a:r>
              <a:t/>
            </a:r>
            <a:endParaRPr sz="1800">
              <a:solidFill>
                <a:srgbClr val="24292E"/>
              </a:solidFill>
              <a:latin typeface="Roboto Light"/>
              <a:ea typeface="Roboto Light"/>
              <a:cs typeface="Roboto Light"/>
              <a:sym typeface="Roboto Light"/>
            </a:endParaRPr>
          </a:p>
          <a:p>
            <a:pPr indent="0" lvl="0" marL="0" rtl="0" algn="l">
              <a:lnSpc>
                <a:spcPct val="113000"/>
              </a:lnSpc>
              <a:spcBef>
                <a:spcPts val="800"/>
              </a:spcBef>
              <a:spcAft>
                <a:spcPts val="0"/>
              </a:spcAft>
              <a:buNone/>
            </a:pPr>
            <a:r>
              <a:rPr lang="en" sz="1800">
                <a:solidFill>
                  <a:srgbClr val="24292E"/>
                </a:solidFill>
              </a:rPr>
              <a:t>2. Identify one concerning takeaway from this article.</a:t>
            </a:r>
            <a:endParaRPr sz="1800">
              <a:solidFill>
                <a:srgbClr val="24292E"/>
              </a:solidFill>
            </a:endParaRPr>
          </a:p>
          <a:p>
            <a:pPr indent="0" lvl="0" marL="0" rtl="0" algn="l">
              <a:lnSpc>
                <a:spcPct val="113000"/>
              </a:lnSpc>
              <a:spcBef>
                <a:spcPts val="800"/>
              </a:spcBef>
              <a:spcAft>
                <a:spcPts val="800"/>
              </a:spcAft>
              <a:buClr>
                <a:schemeClr val="dk1"/>
              </a:buClr>
              <a:buSzPts val="1100"/>
              <a:buFont typeface="Arial"/>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1" name="Shape 2671"/>
        <p:cNvGrpSpPr/>
        <p:nvPr/>
      </p:nvGrpSpPr>
      <p:grpSpPr>
        <a:xfrm>
          <a:off x="0" y="0"/>
          <a:ext cx="0" cy="0"/>
          <a:chOff x="0" y="0"/>
          <a:chExt cx="0" cy="0"/>
        </a:xfrm>
      </p:grpSpPr>
      <p:sp>
        <p:nvSpPr>
          <p:cNvPr id="2672" name="Google Shape;2672;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Alert Fatigue Review</a:t>
            </a:r>
            <a:endParaRPr/>
          </a:p>
        </p:txBody>
      </p:sp>
      <p:sp>
        <p:nvSpPr>
          <p:cNvPr id="2673" name="Google Shape;2673;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74" name="Google Shape;2674;p1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75" name="Google Shape;2675;p175"/>
          <p:cNvSpPr txBox="1"/>
          <p:nvPr>
            <p:ph idx="3" type="body"/>
          </p:nvPr>
        </p:nvSpPr>
        <p:spPr>
          <a:xfrm>
            <a:off x="175" y="726925"/>
            <a:ext cx="9144000" cy="4179600"/>
          </a:xfrm>
          <a:prstGeom prst="rect">
            <a:avLst/>
          </a:prstGeom>
        </p:spPr>
        <p:txBody>
          <a:bodyPr anchorCtr="0" anchor="t" bIns="914400" lIns="457200" spcFirstLastPara="1" rIns="457200" wrap="square" tIns="0">
            <a:noAutofit/>
          </a:bodyPr>
          <a:lstStyle/>
          <a:p>
            <a:pPr indent="0" lvl="0" marL="0" rtl="0" algn="l">
              <a:lnSpc>
                <a:spcPct val="113000"/>
              </a:lnSpc>
              <a:spcBef>
                <a:spcPts val="800"/>
              </a:spcBef>
              <a:spcAft>
                <a:spcPts val="0"/>
              </a:spcAft>
              <a:buNone/>
            </a:pPr>
            <a:r>
              <a:rPr lang="en" sz="1800">
                <a:solidFill>
                  <a:srgbClr val="24292E"/>
                </a:solidFill>
              </a:rPr>
              <a:t>1. Define alert fatigue.</a:t>
            </a:r>
            <a:br>
              <a:rPr lang="en" sz="1800">
                <a:solidFill>
                  <a:srgbClr val="24292E"/>
                </a:solidFill>
              </a:rPr>
            </a:br>
            <a:endParaRPr sz="1800">
              <a:solidFill>
                <a:srgbClr val="24292E"/>
              </a:solidFill>
            </a:endParaRPr>
          </a:p>
          <a:p>
            <a:pPr indent="0" lvl="0" marL="0" rtl="0" algn="l">
              <a:lnSpc>
                <a:spcPct val="113000"/>
              </a:lnSpc>
              <a:spcBef>
                <a:spcPts val="800"/>
              </a:spcBef>
              <a:spcAft>
                <a:spcPts val="0"/>
              </a:spcAft>
              <a:buNone/>
            </a:pPr>
            <a:r>
              <a:rPr lang="en" sz="1800">
                <a:solidFill>
                  <a:srgbClr val="24292E"/>
                </a:solidFill>
                <a:highlight>
                  <a:srgbClr val="FFE599"/>
                </a:highlight>
              </a:rPr>
              <a:t>Alert fatigue occurs when one is exposed to such a large number of frequent alerts that they become desensitized to them. </a:t>
            </a:r>
            <a:endParaRPr sz="1800">
              <a:solidFill>
                <a:srgbClr val="24292E"/>
              </a:solidFill>
              <a:highlight>
                <a:srgbClr val="FFE599"/>
              </a:highlight>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rPr lang="en" sz="1800">
                <a:solidFill>
                  <a:srgbClr val="24292E"/>
                </a:solidFill>
              </a:rPr>
              <a:t>2. Identify one concerning takeaway from this article.</a:t>
            </a:r>
            <a:endParaRPr sz="1800">
              <a:solidFill>
                <a:srgbClr val="24292E"/>
              </a:solidFill>
            </a:endParaRPr>
          </a:p>
          <a:p>
            <a:pPr indent="0" lvl="0" marL="0" rtl="0" algn="l">
              <a:lnSpc>
                <a:spcPct val="113000"/>
              </a:lnSpc>
              <a:spcBef>
                <a:spcPts val="800"/>
              </a:spcBef>
              <a:spcAft>
                <a:spcPts val="8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9" name="Shape 2679"/>
        <p:cNvGrpSpPr/>
        <p:nvPr/>
      </p:nvGrpSpPr>
      <p:grpSpPr>
        <a:xfrm>
          <a:off x="0" y="0"/>
          <a:ext cx="0" cy="0"/>
          <a:chOff x="0" y="0"/>
          <a:chExt cx="0" cy="0"/>
        </a:xfrm>
      </p:grpSpPr>
      <p:sp>
        <p:nvSpPr>
          <p:cNvPr id="2680" name="Google Shape;2680;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Alert Fatigue Review</a:t>
            </a:r>
            <a:endParaRPr/>
          </a:p>
        </p:txBody>
      </p:sp>
      <p:sp>
        <p:nvSpPr>
          <p:cNvPr id="2681" name="Google Shape;2681;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2" name="Google Shape;2682;p1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83" name="Google Shape;2683;p176"/>
          <p:cNvSpPr txBox="1"/>
          <p:nvPr>
            <p:ph idx="3" type="body"/>
          </p:nvPr>
        </p:nvSpPr>
        <p:spPr>
          <a:xfrm>
            <a:off x="175" y="726925"/>
            <a:ext cx="9144000" cy="4179600"/>
          </a:xfrm>
          <a:prstGeom prst="rect">
            <a:avLst/>
          </a:prstGeom>
        </p:spPr>
        <p:txBody>
          <a:bodyPr anchorCtr="0" anchor="t" bIns="914400" lIns="457200" spcFirstLastPara="1" rIns="457200" wrap="square" tIns="0">
            <a:noAutofit/>
          </a:bodyPr>
          <a:lstStyle/>
          <a:p>
            <a:pPr indent="0" lvl="0" marL="0" rtl="0" algn="l">
              <a:lnSpc>
                <a:spcPct val="113000"/>
              </a:lnSpc>
              <a:spcBef>
                <a:spcPts val="800"/>
              </a:spcBef>
              <a:spcAft>
                <a:spcPts val="0"/>
              </a:spcAft>
              <a:buNone/>
            </a:pPr>
            <a:r>
              <a:rPr lang="en" sz="1800">
                <a:solidFill>
                  <a:srgbClr val="24292E"/>
                </a:solidFill>
              </a:rPr>
              <a:t>1. Define alert fatigue.</a:t>
            </a:r>
            <a:br>
              <a:rPr lang="en" sz="1800">
                <a:solidFill>
                  <a:srgbClr val="24292E"/>
                </a:solidFill>
              </a:rPr>
            </a:br>
            <a:endParaRPr sz="1800">
              <a:solidFill>
                <a:srgbClr val="24292E"/>
              </a:solidFill>
            </a:endParaRPr>
          </a:p>
          <a:p>
            <a:pPr indent="0" lvl="0" marL="0" rtl="0" algn="l">
              <a:lnSpc>
                <a:spcPct val="113000"/>
              </a:lnSpc>
              <a:spcBef>
                <a:spcPts val="800"/>
              </a:spcBef>
              <a:spcAft>
                <a:spcPts val="0"/>
              </a:spcAft>
              <a:buNone/>
            </a:pPr>
            <a:r>
              <a:rPr lang="en" sz="1800">
                <a:solidFill>
                  <a:srgbClr val="24292E"/>
                </a:solidFill>
                <a:highlight>
                  <a:srgbClr val="FFE599"/>
                </a:highlight>
              </a:rPr>
              <a:t>Alert fatigue occurs when one is exposed to such a large number of frequent alerts that they become desensitized to them. </a:t>
            </a:r>
            <a:endParaRPr sz="1800">
              <a:solidFill>
                <a:srgbClr val="24292E"/>
              </a:solidFill>
              <a:highlight>
                <a:srgbClr val="FFE599"/>
              </a:highlight>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rPr lang="en" sz="1800">
                <a:solidFill>
                  <a:srgbClr val="24292E"/>
                </a:solidFill>
              </a:rPr>
              <a:t>2. Identify one concerning takeaway from this article.</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rPr lang="en" sz="1800">
                <a:solidFill>
                  <a:srgbClr val="24292E"/>
                </a:solidFill>
                <a:highlight>
                  <a:srgbClr val="FFE599"/>
                </a:highlight>
              </a:rPr>
              <a:t>There are many takeaways from this article. Arguably, the biggest is that 31.9% of security professionals ignore alerts because there are too many false positives. </a:t>
            </a:r>
            <a:endParaRPr sz="1800">
              <a:solidFill>
                <a:srgbClr val="24292E"/>
              </a:solidFill>
              <a:highlight>
                <a:srgbClr val="FFE599"/>
              </a:highlight>
            </a:endParaRPr>
          </a:p>
          <a:p>
            <a:pPr indent="0" lvl="0" marL="0" rtl="0" algn="l">
              <a:lnSpc>
                <a:spcPct val="113000"/>
              </a:lnSpc>
              <a:spcBef>
                <a:spcPts val="800"/>
              </a:spcBef>
              <a:spcAft>
                <a:spcPts val="8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7" name="Shape 2687"/>
        <p:cNvGrpSpPr/>
        <p:nvPr/>
      </p:nvGrpSpPr>
      <p:grpSpPr>
        <a:xfrm>
          <a:off x="0" y="0"/>
          <a:ext cx="0" cy="0"/>
          <a:chOff x="0" y="0"/>
          <a:chExt cx="0" cy="0"/>
        </a:xfrm>
      </p:grpSpPr>
      <p:sp>
        <p:nvSpPr>
          <p:cNvPr id="2688" name="Google Shape;2688;p1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Alert Fatigue Review</a:t>
            </a:r>
            <a:endParaRPr/>
          </a:p>
        </p:txBody>
      </p:sp>
      <p:sp>
        <p:nvSpPr>
          <p:cNvPr id="2689" name="Google Shape;2689;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0" name="Google Shape;2690;p1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1" name="Google Shape;2691;p177"/>
          <p:cNvSpPr txBox="1"/>
          <p:nvPr>
            <p:ph idx="3" type="body"/>
          </p:nvPr>
        </p:nvSpPr>
        <p:spPr>
          <a:xfrm>
            <a:off x="175" y="726925"/>
            <a:ext cx="9144000" cy="4179600"/>
          </a:xfrm>
          <a:prstGeom prst="rect">
            <a:avLst/>
          </a:prstGeom>
        </p:spPr>
        <p:txBody>
          <a:bodyPr anchorCtr="0" anchor="t" bIns="914400" lIns="457200" spcFirstLastPara="1" rIns="457200" wrap="square" tIns="0">
            <a:noAutofit/>
          </a:bodyPr>
          <a:lstStyle/>
          <a:p>
            <a:pPr indent="0" lvl="0" marL="0" rtl="0" algn="l">
              <a:lnSpc>
                <a:spcPct val="113000"/>
              </a:lnSpc>
              <a:spcBef>
                <a:spcPts val="800"/>
              </a:spcBef>
              <a:spcAft>
                <a:spcPts val="0"/>
              </a:spcAft>
              <a:buNone/>
            </a:pPr>
            <a:r>
              <a:rPr lang="en" sz="1800">
                <a:solidFill>
                  <a:srgbClr val="24292E"/>
                </a:solidFill>
              </a:rPr>
              <a:t>3. Which organization was affected by alert fatigue? What happened?</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rPr lang="en" sz="1800">
                <a:solidFill>
                  <a:srgbClr val="24292E"/>
                </a:solidFill>
              </a:rPr>
              <a:t>4. How can a company prevent alert fatigue?</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8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5" name="Shape 2695"/>
        <p:cNvGrpSpPr/>
        <p:nvPr/>
      </p:nvGrpSpPr>
      <p:grpSpPr>
        <a:xfrm>
          <a:off x="0" y="0"/>
          <a:ext cx="0" cy="0"/>
          <a:chOff x="0" y="0"/>
          <a:chExt cx="0" cy="0"/>
        </a:xfrm>
      </p:grpSpPr>
      <p:sp>
        <p:nvSpPr>
          <p:cNvPr id="2696" name="Google Shape;2696;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Alert Fatigue Review</a:t>
            </a:r>
            <a:endParaRPr/>
          </a:p>
        </p:txBody>
      </p:sp>
      <p:sp>
        <p:nvSpPr>
          <p:cNvPr id="2697" name="Google Shape;2697;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98" name="Google Shape;2698;p1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9" name="Google Shape;2699;p178"/>
          <p:cNvSpPr txBox="1"/>
          <p:nvPr>
            <p:ph idx="3" type="body"/>
          </p:nvPr>
        </p:nvSpPr>
        <p:spPr>
          <a:xfrm>
            <a:off x="175" y="726925"/>
            <a:ext cx="9144000" cy="4179600"/>
          </a:xfrm>
          <a:prstGeom prst="rect">
            <a:avLst/>
          </a:prstGeom>
        </p:spPr>
        <p:txBody>
          <a:bodyPr anchorCtr="0" anchor="t" bIns="914400" lIns="457200" spcFirstLastPara="1" rIns="457200" wrap="square" tIns="0">
            <a:noAutofit/>
          </a:bodyPr>
          <a:lstStyle/>
          <a:p>
            <a:pPr indent="0" lvl="0" marL="0" rtl="0" algn="l">
              <a:lnSpc>
                <a:spcPct val="113000"/>
              </a:lnSpc>
              <a:spcBef>
                <a:spcPts val="800"/>
              </a:spcBef>
              <a:spcAft>
                <a:spcPts val="0"/>
              </a:spcAft>
              <a:buNone/>
            </a:pPr>
            <a:r>
              <a:rPr lang="en" sz="1800">
                <a:solidFill>
                  <a:srgbClr val="24292E"/>
                </a:solidFill>
              </a:rPr>
              <a:t>3. Which organization was affected by alert fatigue? What happened?</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rPr lang="en" sz="1800">
                <a:solidFill>
                  <a:srgbClr val="24292E"/>
                </a:solidFill>
                <a:highlight>
                  <a:srgbClr val="FFE599"/>
                </a:highlight>
              </a:rPr>
              <a:t>Target was affected by alert fatigue in a 2014 breach. The security product they were using correctly alerted them of the breach. However, due to high volume of alerts and the frequency of false alerts, Target’s IT security team ignored it. </a:t>
            </a:r>
            <a:endParaRPr sz="1800">
              <a:solidFill>
                <a:srgbClr val="24292E"/>
              </a:solidFill>
              <a:highlight>
                <a:srgbClr val="FFE599"/>
              </a:highlight>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rPr lang="en" sz="1800">
                <a:solidFill>
                  <a:srgbClr val="24292E"/>
                </a:solidFill>
              </a:rPr>
              <a:t>4. How can a company prevent alert fatigue?</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80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3" name="Shape 2703"/>
        <p:cNvGrpSpPr/>
        <p:nvPr/>
      </p:nvGrpSpPr>
      <p:grpSpPr>
        <a:xfrm>
          <a:off x="0" y="0"/>
          <a:ext cx="0" cy="0"/>
          <a:chOff x="0" y="0"/>
          <a:chExt cx="0" cy="0"/>
        </a:xfrm>
      </p:grpSpPr>
      <p:sp>
        <p:nvSpPr>
          <p:cNvPr id="2704" name="Google Shape;2704;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Alert Fatigue Review</a:t>
            </a:r>
            <a:endParaRPr/>
          </a:p>
        </p:txBody>
      </p:sp>
      <p:sp>
        <p:nvSpPr>
          <p:cNvPr id="2705" name="Google Shape;2705;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6" name="Google Shape;2706;p1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07" name="Google Shape;2707;p179"/>
          <p:cNvSpPr txBox="1"/>
          <p:nvPr>
            <p:ph idx="3" type="body"/>
          </p:nvPr>
        </p:nvSpPr>
        <p:spPr>
          <a:xfrm>
            <a:off x="175" y="726925"/>
            <a:ext cx="9144000" cy="4179600"/>
          </a:xfrm>
          <a:prstGeom prst="rect">
            <a:avLst/>
          </a:prstGeom>
        </p:spPr>
        <p:txBody>
          <a:bodyPr anchorCtr="0" anchor="t" bIns="914400" lIns="457200" spcFirstLastPara="1" rIns="457200" wrap="square" tIns="0">
            <a:noAutofit/>
          </a:bodyPr>
          <a:lstStyle/>
          <a:p>
            <a:pPr indent="0" lvl="0" marL="0" rtl="0" algn="l">
              <a:lnSpc>
                <a:spcPct val="113000"/>
              </a:lnSpc>
              <a:spcBef>
                <a:spcPts val="800"/>
              </a:spcBef>
              <a:spcAft>
                <a:spcPts val="0"/>
              </a:spcAft>
              <a:buNone/>
            </a:pPr>
            <a:r>
              <a:rPr lang="en" sz="1800">
                <a:solidFill>
                  <a:srgbClr val="24292E"/>
                </a:solidFill>
              </a:rPr>
              <a:t>3. Which organization was affected by alert fatigue? What happened?</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rPr lang="en" sz="1800">
                <a:solidFill>
                  <a:srgbClr val="24292E"/>
                </a:solidFill>
                <a:highlight>
                  <a:srgbClr val="FFE599"/>
                </a:highlight>
              </a:rPr>
              <a:t>Target was affected by alert fatigue in a 2014 breach. The security product they were using correctly alerted them of the breach. However, due to high volume of alerts and the frequency of false alerts, Target’s IT security team ignored it. </a:t>
            </a:r>
            <a:endParaRPr sz="1800">
              <a:solidFill>
                <a:srgbClr val="24292E"/>
              </a:solidFill>
              <a:highlight>
                <a:srgbClr val="FFE599"/>
              </a:highlight>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rPr lang="en" sz="1800">
                <a:solidFill>
                  <a:srgbClr val="24292E"/>
                </a:solidFill>
              </a:rPr>
              <a:t>4. How can a company prevent alert fatigue?</a:t>
            </a:r>
            <a:endParaRPr sz="1800">
              <a:solidFill>
                <a:srgbClr val="24292E"/>
              </a:solidFill>
            </a:endParaRPr>
          </a:p>
          <a:p>
            <a:pPr indent="-342900" lvl="0" marL="457200" rtl="0" algn="l">
              <a:lnSpc>
                <a:spcPct val="113000"/>
              </a:lnSpc>
              <a:spcBef>
                <a:spcPts val="800"/>
              </a:spcBef>
              <a:spcAft>
                <a:spcPts val="0"/>
              </a:spcAft>
              <a:buClr>
                <a:srgbClr val="24292E"/>
              </a:buClr>
              <a:buSzPts val="1800"/>
              <a:buChar char="●"/>
            </a:pPr>
            <a:r>
              <a:rPr lang="en" sz="1800">
                <a:solidFill>
                  <a:srgbClr val="24292E"/>
                </a:solidFill>
                <a:highlight>
                  <a:srgbClr val="FFE599"/>
                </a:highlight>
              </a:rPr>
              <a:t>Create better alerts that have fewer false positives. </a:t>
            </a:r>
            <a:endParaRPr sz="1800">
              <a:solidFill>
                <a:srgbClr val="24292E"/>
              </a:solidFill>
              <a:highlight>
                <a:srgbClr val="FFE599"/>
              </a:highlight>
            </a:endParaRPr>
          </a:p>
          <a:p>
            <a:pPr indent="-342900" lvl="0" marL="457200" rtl="0" algn="l">
              <a:lnSpc>
                <a:spcPct val="113000"/>
              </a:lnSpc>
              <a:spcBef>
                <a:spcPts val="0"/>
              </a:spcBef>
              <a:spcAft>
                <a:spcPts val="0"/>
              </a:spcAft>
              <a:buClr>
                <a:srgbClr val="24292E"/>
              </a:buClr>
              <a:buSzPts val="1800"/>
              <a:buChar char="●"/>
            </a:pPr>
            <a:r>
              <a:rPr lang="en" sz="1800">
                <a:solidFill>
                  <a:srgbClr val="24292E"/>
                </a:solidFill>
                <a:highlight>
                  <a:srgbClr val="FFE599"/>
                </a:highlight>
              </a:rPr>
              <a:t>Create less alerts.</a:t>
            </a:r>
            <a:endParaRPr sz="1800">
              <a:solidFill>
                <a:srgbClr val="24292E"/>
              </a:solidFill>
              <a:highlight>
                <a:srgbClr val="FFE599"/>
              </a:highlight>
            </a:endParaRPr>
          </a:p>
          <a:p>
            <a:pPr indent="-342900" lvl="0" marL="457200" rtl="0" algn="l">
              <a:lnSpc>
                <a:spcPct val="113000"/>
              </a:lnSpc>
              <a:spcBef>
                <a:spcPts val="0"/>
              </a:spcBef>
              <a:spcAft>
                <a:spcPts val="0"/>
              </a:spcAft>
              <a:buClr>
                <a:srgbClr val="24292E"/>
              </a:buClr>
              <a:buSzPts val="1800"/>
              <a:buChar char="●"/>
            </a:pPr>
            <a:r>
              <a:rPr lang="en" sz="1800">
                <a:solidFill>
                  <a:srgbClr val="24292E"/>
                </a:solidFill>
                <a:highlight>
                  <a:srgbClr val="FFE599"/>
                </a:highlight>
              </a:rPr>
              <a:t>Create alerts that have severity indicators, such as Critical / High. </a:t>
            </a:r>
            <a:endParaRPr sz="1800">
              <a:solidFill>
                <a:srgbClr val="24292E"/>
              </a:solidFill>
              <a:highlight>
                <a:srgbClr val="FFE599"/>
              </a:highlight>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0"/>
              </a:spcAft>
              <a:buNone/>
            </a:pPr>
            <a:r>
              <a:t/>
            </a:r>
            <a:endParaRPr sz="1800">
              <a:solidFill>
                <a:srgbClr val="24292E"/>
              </a:solidFill>
            </a:endParaRPr>
          </a:p>
          <a:p>
            <a:pPr indent="0" lvl="0" marL="0" rtl="0" algn="l">
              <a:lnSpc>
                <a:spcPct val="113000"/>
              </a:lnSpc>
              <a:spcBef>
                <a:spcPts val="800"/>
              </a:spcBef>
              <a:spcAft>
                <a:spcPts val="8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1" name="Shape 2711"/>
        <p:cNvGrpSpPr/>
        <p:nvPr/>
      </p:nvGrpSpPr>
      <p:grpSpPr>
        <a:xfrm>
          <a:off x="0" y="0"/>
          <a:ext cx="0" cy="0"/>
          <a:chOff x="0" y="0"/>
          <a:chExt cx="0" cy="0"/>
        </a:xfrm>
      </p:grpSpPr>
      <p:sp>
        <p:nvSpPr>
          <p:cNvPr id="2712" name="Google Shape;2712;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713" name="Google Shape;2713;p1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714" name="Google Shape;2714;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715" name="Google Shape;2715;p1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16" name="Google Shape;2716;p180"/>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SPL to create advanced searches.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Describe how pipes are used to chain together a series of SPL commands.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statistical methods such as frequencies , baselines, and thresholds.</a:t>
            </a:r>
            <a:endParaRPr sz="1800">
              <a:latin typeface="Roboto Light"/>
              <a:ea typeface="Roboto Light"/>
              <a:cs typeface="Roboto Light"/>
              <a:sym typeface="Roboto Light"/>
            </a:endParaRPr>
          </a:p>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Analyze events to develop baselines and thresholds.</a:t>
            </a:r>
            <a:endParaRPr sz="1800">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800">
              <a:latin typeface="Roboto Light"/>
              <a:ea typeface="Roboto Light"/>
              <a:cs typeface="Roboto Light"/>
              <a:sym typeface="Roboto Light"/>
            </a:endParaRPr>
          </a:p>
        </p:txBody>
      </p:sp>
      <p:sp>
        <p:nvSpPr>
          <p:cNvPr id="2717" name="Google Shape;2717;p180"/>
          <p:cNvSpPr/>
          <p:nvPr/>
        </p:nvSpPr>
        <p:spPr>
          <a:xfrm>
            <a:off x="476975" y="1385699"/>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80"/>
          <p:cNvSpPr/>
          <p:nvPr/>
        </p:nvSpPr>
        <p:spPr>
          <a:xfrm>
            <a:off x="476975" y="1793149"/>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80"/>
          <p:cNvSpPr/>
          <p:nvPr/>
        </p:nvSpPr>
        <p:spPr>
          <a:xfrm>
            <a:off x="476975" y="2184674"/>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80"/>
          <p:cNvSpPr/>
          <p:nvPr/>
        </p:nvSpPr>
        <p:spPr>
          <a:xfrm>
            <a:off x="476975" y="2587774"/>
            <a:ext cx="261900" cy="274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0" name="Shape 2090"/>
        <p:cNvGrpSpPr/>
        <p:nvPr/>
      </p:nvGrpSpPr>
      <p:grpSpPr>
        <a:xfrm>
          <a:off x="0" y="0"/>
          <a:ext cx="0" cy="0"/>
          <a:chOff x="0" y="0"/>
          <a:chExt cx="0" cy="0"/>
        </a:xfrm>
      </p:grpSpPr>
      <p:sp>
        <p:nvSpPr>
          <p:cNvPr id="2091" name="Google Shape;2091;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092" name="Google Shape;2092;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3" name="Google Shape;2093;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4" name="Google Shape;2094;p110"/>
          <p:cNvSpPr txBox="1"/>
          <p:nvPr>
            <p:ph idx="3" type="body"/>
          </p:nvPr>
        </p:nvSpPr>
        <p:spPr>
          <a:xfrm>
            <a:off x="175" y="1535650"/>
            <a:ext cx="9144000" cy="3370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2. host=quiz source=*mailsv/secure.log failed password</a:t>
            </a:r>
            <a:endParaRPr b="1" sz="1600">
              <a:solidFill>
                <a:srgbClr val="24292E"/>
              </a:solidFill>
              <a:latin typeface="Roboto Mono"/>
              <a:ea typeface="Roboto Mono"/>
              <a:cs typeface="Roboto Mono"/>
              <a:sym typeface="Roboto Mono"/>
            </a:endParaRPr>
          </a:p>
          <a:p>
            <a:pPr indent="0" lvl="0" marL="0" rtl="0" algn="l">
              <a:spcBef>
                <a:spcPts val="800"/>
              </a:spcBef>
              <a:spcAft>
                <a:spcPts val="0"/>
              </a:spcAft>
              <a:buNone/>
            </a:pPr>
            <a:r>
              <a:rPr b="1" lang="en" sz="1600">
                <a:solidFill>
                  <a:srgbClr val="24292E"/>
                </a:solidFill>
                <a:highlight>
                  <a:srgbClr val="FFE599"/>
                </a:highlight>
                <a:latin typeface="Roboto Mono"/>
                <a:ea typeface="Roboto Mono"/>
                <a:cs typeface="Roboto Mono"/>
                <a:sym typeface="Roboto Mono"/>
              </a:rPr>
              <a:t>What</a:t>
            </a:r>
            <a:r>
              <a:rPr b="1" lang="en" sz="1600">
                <a:solidFill>
                  <a:srgbClr val="24292E"/>
                </a:solidFill>
                <a:highlight>
                  <a:srgbClr val="FFE599"/>
                </a:highlight>
              </a:rPr>
              <a:t>: </a:t>
            </a:r>
            <a:r>
              <a:rPr lang="en" sz="1600">
                <a:solidFill>
                  <a:srgbClr val="24292E"/>
                </a:solidFill>
                <a:highlight>
                  <a:srgbClr val="FFE599"/>
                </a:highlight>
              </a:rPr>
              <a:t>This search looks for password attempts on the mail server host in secure.log file. </a:t>
            </a:r>
            <a:endParaRPr sz="1600">
              <a:solidFill>
                <a:srgbClr val="24292E"/>
              </a:solidFill>
              <a:highlight>
                <a:srgbClr val="FFE599"/>
              </a:highlight>
            </a:endParaRPr>
          </a:p>
          <a:p>
            <a:pPr indent="0" lvl="0" marL="0" rtl="0" algn="l">
              <a:spcBef>
                <a:spcPts val="800"/>
              </a:spcBef>
              <a:spcAft>
                <a:spcPts val="0"/>
              </a:spcAft>
              <a:buNone/>
            </a:pPr>
            <a:r>
              <a:rPr b="1" lang="en" sz="1600">
                <a:solidFill>
                  <a:srgbClr val="24292E"/>
                </a:solidFill>
                <a:highlight>
                  <a:srgbClr val="FFE599"/>
                </a:highlight>
                <a:latin typeface="Roboto Mono"/>
                <a:ea typeface="Roboto Mono"/>
                <a:cs typeface="Roboto Mono"/>
                <a:sym typeface="Roboto Mono"/>
              </a:rPr>
              <a:t>Why</a:t>
            </a:r>
            <a:r>
              <a:rPr lang="en" sz="1600">
                <a:solidFill>
                  <a:srgbClr val="24292E"/>
                </a:solidFill>
                <a:highlight>
                  <a:srgbClr val="FFE599"/>
                </a:highlight>
              </a:rPr>
              <a:t>: To investigate possible password cracking. </a:t>
            </a:r>
            <a:endParaRPr sz="1600">
              <a:solidFill>
                <a:srgbClr val="24292E"/>
              </a:solidFill>
              <a:highlight>
                <a:srgbClr val="FFE599"/>
              </a:highlight>
            </a:endParaRPr>
          </a:p>
          <a:p>
            <a:pPr indent="0" lvl="0" marL="0" rtl="0" algn="l">
              <a:spcBef>
                <a:spcPts val="800"/>
              </a:spcBef>
              <a:spcAft>
                <a:spcPts val="800"/>
              </a:spcAft>
              <a:buNone/>
            </a:pPr>
            <a:r>
              <a:t/>
            </a:r>
            <a:endParaRPr sz="1600">
              <a:solidFill>
                <a:srgbClr val="24292E"/>
              </a:solidFill>
            </a:endParaRPr>
          </a:p>
        </p:txBody>
      </p:sp>
      <p:pic>
        <p:nvPicPr>
          <p:cNvPr id="2095" name="Google Shape;2095;p110"/>
          <p:cNvPicPr preferRelativeResize="0"/>
          <p:nvPr/>
        </p:nvPicPr>
        <p:blipFill>
          <a:blip r:embed="rId3">
            <a:alphaModFix/>
          </a:blip>
          <a:stretch>
            <a:fillRect/>
          </a:stretch>
        </p:blipFill>
        <p:spPr>
          <a:xfrm>
            <a:off x="1717375" y="2649875"/>
            <a:ext cx="5709251" cy="2133125"/>
          </a:xfrm>
          <a:prstGeom prst="rect">
            <a:avLst/>
          </a:prstGeom>
          <a:noFill/>
          <a:ln cap="flat" cmpd="sng" w="19050">
            <a:solidFill>
              <a:srgbClr val="000000"/>
            </a:solidFill>
            <a:prstDash val="solid"/>
            <a:round/>
            <a:headEnd len="sm" w="sm" type="none"/>
            <a:tailEnd len="sm" w="sm" type="none"/>
          </a:ln>
        </p:spPr>
      </p:pic>
      <p:sp>
        <p:nvSpPr>
          <p:cNvPr id="2096" name="Google Shape;2096;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0" name="Shape 2100"/>
        <p:cNvGrpSpPr/>
        <p:nvPr/>
      </p:nvGrpSpPr>
      <p:grpSpPr>
        <a:xfrm>
          <a:off x="0" y="0"/>
          <a:ext cx="0" cy="0"/>
          <a:chOff x="0" y="0"/>
          <a:chExt cx="0" cy="0"/>
        </a:xfrm>
      </p:grpSpPr>
      <p:sp>
        <p:nvSpPr>
          <p:cNvPr id="2101" name="Google Shape;2101;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300"/>
              </a:spcBef>
              <a:spcAft>
                <a:spcPts val="0"/>
              </a:spcAft>
              <a:buNone/>
            </a:pPr>
            <a:r>
              <a:rPr lang="en">
                <a:solidFill>
                  <a:srgbClr val="24292E"/>
                </a:solidFill>
              </a:rPr>
              <a:t>Execute the following searches and explain why you are conducting each investigation and what is returned in the search events.</a:t>
            </a:r>
            <a:endParaRPr>
              <a:solidFill>
                <a:srgbClr val="24292E"/>
              </a:solidFill>
            </a:endParaRPr>
          </a:p>
          <a:p>
            <a:pPr indent="0" lvl="0" marL="0" rtl="0" algn="l">
              <a:spcBef>
                <a:spcPts val="1200"/>
              </a:spcBef>
              <a:spcAft>
                <a:spcPts val="0"/>
              </a:spcAft>
              <a:buNone/>
            </a:pPr>
            <a:r>
              <a:t/>
            </a:r>
            <a:endParaRPr/>
          </a:p>
        </p:txBody>
      </p:sp>
      <p:sp>
        <p:nvSpPr>
          <p:cNvPr id="2102" name="Google Shape;2102;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3" name="Google Shape;2103;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4" name="Google Shape;2104;p111"/>
          <p:cNvSpPr txBox="1"/>
          <p:nvPr>
            <p:ph idx="3" type="body"/>
          </p:nvPr>
        </p:nvSpPr>
        <p:spPr>
          <a:xfrm>
            <a:off x="175" y="1535650"/>
            <a:ext cx="9144000" cy="1248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rgbClr val="24292E"/>
                </a:solidFill>
                <a:latin typeface="Roboto Mono"/>
                <a:ea typeface="Roboto Mono"/>
                <a:cs typeface="Roboto Mono"/>
                <a:sym typeface="Roboto Mono"/>
              </a:rPr>
              <a:t>3</a:t>
            </a:r>
            <a:r>
              <a:rPr b="1" lang="en" sz="1600">
                <a:solidFill>
                  <a:srgbClr val="24292E"/>
                </a:solidFill>
                <a:latin typeface="Roboto Mono"/>
                <a:ea typeface="Roboto Mono"/>
                <a:cs typeface="Roboto Mono"/>
                <a:sym typeface="Roboto Mono"/>
              </a:rPr>
              <a:t>. host=quiz source=*www1* useragent=*</a:t>
            </a:r>
            <a:endParaRPr b="1" sz="1600">
              <a:solidFill>
                <a:srgbClr val="24292E"/>
              </a:solidFill>
              <a:latin typeface="Roboto Mono"/>
              <a:ea typeface="Roboto Mono"/>
              <a:cs typeface="Roboto Mono"/>
              <a:sym typeface="Roboto Mono"/>
            </a:endParaRPr>
          </a:p>
          <a:p>
            <a:pPr indent="0" lvl="0" marL="0" rtl="0" algn="l">
              <a:spcBef>
                <a:spcPts val="800"/>
              </a:spcBef>
              <a:spcAft>
                <a:spcPts val="800"/>
              </a:spcAft>
              <a:buNone/>
            </a:pPr>
            <a:r>
              <a:t/>
            </a:r>
            <a:endParaRPr sz="1600">
              <a:solidFill>
                <a:srgbClr val="24292E"/>
              </a:solidFill>
            </a:endParaRPr>
          </a:p>
        </p:txBody>
      </p:sp>
      <p:sp>
        <p:nvSpPr>
          <p:cNvPr id="2105" name="Google Shape;2105;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